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4"/>
  </p:notesMasterIdLst>
  <p:handoutMasterIdLst>
    <p:handoutMasterId r:id="rId35"/>
  </p:handoutMasterIdLst>
  <p:sldIdLst>
    <p:sldId id="369" r:id="rId2"/>
    <p:sldId id="342" r:id="rId3"/>
    <p:sldId id="343" r:id="rId4"/>
    <p:sldId id="314" r:id="rId5"/>
    <p:sldId id="258" r:id="rId6"/>
    <p:sldId id="259" r:id="rId7"/>
    <p:sldId id="297" r:id="rId8"/>
    <p:sldId id="260" r:id="rId9"/>
    <p:sldId id="264" r:id="rId10"/>
    <p:sldId id="265" r:id="rId11"/>
    <p:sldId id="261" r:id="rId12"/>
    <p:sldId id="266" r:id="rId13"/>
    <p:sldId id="292" r:id="rId14"/>
    <p:sldId id="293" r:id="rId15"/>
    <p:sldId id="267" r:id="rId16"/>
    <p:sldId id="270" r:id="rId17"/>
    <p:sldId id="271" r:id="rId18"/>
    <p:sldId id="321" r:id="rId19"/>
    <p:sldId id="296" r:id="rId20"/>
    <p:sldId id="290" r:id="rId21"/>
    <p:sldId id="268" r:id="rId22"/>
    <p:sldId id="298" r:id="rId23"/>
    <p:sldId id="295" r:id="rId24"/>
    <p:sldId id="312" r:id="rId25"/>
    <p:sldId id="338" r:id="rId26"/>
    <p:sldId id="339" r:id="rId27"/>
    <p:sldId id="340" r:id="rId28"/>
    <p:sldId id="341" r:id="rId29"/>
    <p:sldId id="285" r:id="rId30"/>
    <p:sldId id="286" r:id="rId31"/>
    <p:sldId id="287" r:id="rId32"/>
    <p:sldId id="288" r:id="rId33"/>
  </p:sldIdLst>
  <p:sldSz cx="9144000" cy="6858000" type="screen4x3"/>
  <p:notesSz cx="6735763" cy="9866313"/>
  <p:defaultTextStyle>
    <a:defPPr>
      <a:defRPr lang="ja-JP"/>
    </a:defPPr>
    <a:lvl1pPr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01" autoAdjust="0"/>
    <p:restoredTop sz="94640" autoAdjust="0"/>
  </p:normalViewPr>
  <p:slideViewPr>
    <p:cSldViewPr>
      <p:cViewPr varScale="1">
        <p:scale>
          <a:sx n="85" d="100"/>
          <a:sy n="85" d="100"/>
        </p:scale>
        <p:origin x="94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811010430471914"/>
          <c:y val="0.22870130624180066"/>
          <c:w val="0.64052258588637012"/>
          <c:h val="0.48127955336410944"/>
        </c:manualLayout>
      </c:layout>
      <c:barChart>
        <c:barDir val="col"/>
        <c:grouping val="clustered"/>
        <c:varyColors val="0"/>
        <c:ser>
          <c:idx val="0"/>
          <c:order val="0"/>
          <c:tx>
            <c:strRef>
              <c:f>Sheet1!$A$2</c:f>
              <c:strCache>
                <c:ptCount val="1"/>
                <c:pt idx="0">
                  <c:v>件数</c:v>
                </c:pt>
              </c:strCache>
            </c:strRef>
          </c:tx>
          <c:spPr>
            <a:solidFill>
              <a:schemeClr val="accent1"/>
            </a:solidFill>
            <a:ln w="11735">
              <a:solidFill>
                <a:schemeClr val="tx1"/>
              </a:solidFill>
              <a:prstDash val="solid"/>
            </a:ln>
          </c:spPr>
          <c:invertIfNegative val="0"/>
          <c:cat>
            <c:numRef>
              <c:f>Sheet1!$B$1:$O$1</c:f>
              <c:numCache>
                <c:formatCode>General</c:formatCode>
                <c:ptCount val="14"/>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numCache>
            </c:numRef>
          </c:cat>
          <c:val>
            <c:numRef>
              <c:f>Sheet1!$B$2:$O$2</c:f>
              <c:numCache>
                <c:formatCode>General</c:formatCode>
                <c:ptCount val="14"/>
                <c:pt idx="0">
                  <c:v>11200</c:v>
                </c:pt>
                <c:pt idx="1">
                  <c:v>11550</c:v>
                </c:pt>
                <c:pt idx="2">
                  <c:v>12154</c:v>
                </c:pt>
                <c:pt idx="3">
                  <c:v>11999</c:v>
                </c:pt>
                <c:pt idx="4">
                  <c:v>12614</c:v>
                </c:pt>
                <c:pt idx="5">
                  <c:v>12265</c:v>
                </c:pt>
                <c:pt idx="6">
                  <c:v>12879</c:v>
                </c:pt>
                <c:pt idx="7">
                  <c:v>13505</c:v>
                </c:pt>
                <c:pt idx="8">
                  <c:v>13597</c:v>
                </c:pt>
                <c:pt idx="9">
                  <c:v>14029</c:v>
                </c:pt>
                <c:pt idx="10">
                  <c:v>15283</c:v>
                </c:pt>
                <c:pt idx="11">
                  <c:v>15195</c:v>
                </c:pt>
                <c:pt idx="12">
                  <c:v>15261</c:v>
                </c:pt>
                <c:pt idx="13">
                  <c:v>14979</c:v>
                </c:pt>
              </c:numCache>
            </c:numRef>
          </c:val>
          <c:extLst>
            <c:ext xmlns:c16="http://schemas.microsoft.com/office/drawing/2014/chart" uri="{C3380CC4-5D6E-409C-BE32-E72D297353CC}">
              <c16:uniqueId val="{00000000-F421-4B08-B5BF-F9EE9E6D6DFB}"/>
            </c:ext>
          </c:extLst>
        </c:ser>
        <c:dLbls>
          <c:showLegendKey val="0"/>
          <c:showVal val="0"/>
          <c:showCatName val="0"/>
          <c:showSerName val="0"/>
          <c:showPercent val="0"/>
          <c:showBubbleSize val="0"/>
        </c:dLbls>
        <c:gapWidth val="150"/>
        <c:axId val="76345592"/>
        <c:axId val="76343240"/>
      </c:barChart>
      <c:catAx>
        <c:axId val="76345592"/>
        <c:scaling>
          <c:orientation val="minMax"/>
        </c:scaling>
        <c:delete val="0"/>
        <c:axPos val="b"/>
        <c:numFmt formatCode="General" sourceLinked="1"/>
        <c:majorTickMark val="in"/>
        <c:minorTickMark val="none"/>
        <c:tickLblPos val="nextTo"/>
        <c:spPr>
          <a:ln w="2935">
            <a:solidFill>
              <a:schemeClr val="tx1"/>
            </a:solidFill>
            <a:prstDash val="solid"/>
          </a:ln>
        </c:spPr>
        <c:txPr>
          <a:bodyPr rot="-2700000" vert="horz"/>
          <a:lstStyle/>
          <a:p>
            <a:pPr>
              <a:defRPr sz="1660" b="1" i="0" u="none" strike="noStrike" baseline="0">
                <a:solidFill>
                  <a:schemeClr val="tx1"/>
                </a:solidFill>
                <a:latin typeface="ＭＳ Ｐゴシック"/>
                <a:ea typeface="ＭＳ Ｐゴシック"/>
                <a:cs typeface="ＭＳ Ｐゴシック"/>
              </a:defRPr>
            </a:pPr>
            <a:endParaRPr lang="ja-JP"/>
          </a:p>
        </c:txPr>
        <c:crossAx val="76343240"/>
        <c:crosses val="autoZero"/>
        <c:auto val="1"/>
        <c:lblAlgn val="ctr"/>
        <c:lblOffset val="100"/>
        <c:tickLblSkip val="1"/>
        <c:tickMarkSkip val="1"/>
        <c:noMultiLvlLbl val="1"/>
      </c:catAx>
      <c:valAx>
        <c:axId val="76343240"/>
        <c:scaling>
          <c:orientation val="minMax"/>
          <c:max val="15500"/>
          <c:min val="10500"/>
        </c:scaling>
        <c:delete val="0"/>
        <c:axPos val="l"/>
        <c:majorGridlines>
          <c:spPr>
            <a:ln w="2935">
              <a:solidFill>
                <a:schemeClr val="tx1"/>
              </a:solidFill>
              <a:prstDash val="solid"/>
            </a:ln>
          </c:spPr>
        </c:majorGridlines>
        <c:numFmt formatCode="General" sourceLinked="1"/>
        <c:majorTickMark val="in"/>
        <c:minorTickMark val="none"/>
        <c:tickLblPos val="nextTo"/>
        <c:spPr>
          <a:ln w="2935">
            <a:solidFill>
              <a:schemeClr val="tx1"/>
            </a:solidFill>
            <a:prstDash val="solid"/>
          </a:ln>
        </c:spPr>
        <c:txPr>
          <a:bodyPr rot="0" vert="horz"/>
          <a:lstStyle/>
          <a:p>
            <a:pPr>
              <a:defRPr sz="1660" b="1" i="0" u="none" strike="noStrike" baseline="0">
                <a:solidFill>
                  <a:schemeClr val="tx1"/>
                </a:solidFill>
                <a:latin typeface="ＭＳ Ｐゴシック"/>
                <a:ea typeface="ＭＳ Ｐゴシック"/>
                <a:cs typeface="ＭＳ Ｐゴシック"/>
              </a:defRPr>
            </a:pPr>
            <a:endParaRPr lang="ja-JP"/>
          </a:p>
        </c:txPr>
        <c:crossAx val="76345592"/>
        <c:crosses val="autoZero"/>
        <c:crossBetween val="between"/>
        <c:majorUnit val="500"/>
      </c:valAx>
      <c:spPr>
        <a:noFill/>
        <a:ln w="11735">
          <a:solidFill>
            <a:schemeClr val="tx1"/>
          </a:solidFill>
          <a:prstDash val="solid"/>
        </a:ln>
      </c:spPr>
    </c:plotArea>
    <c:legend>
      <c:legendPos val="r"/>
      <c:layout>
        <c:manualLayout>
          <c:xMode val="edge"/>
          <c:yMode val="edge"/>
          <c:wMode val="edge"/>
          <c:hMode val="edge"/>
          <c:x val="0.83337010494320485"/>
          <c:y val="0.30668448554022493"/>
          <c:w val="0.90002297133823328"/>
          <c:h val="0.34916588408100369"/>
        </c:manualLayout>
      </c:layout>
      <c:overlay val="0"/>
      <c:spPr>
        <a:noFill/>
        <a:ln w="2935">
          <a:solidFill>
            <a:schemeClr val="tx1"/>
          </a:solidFill>
          <a:prstDash val="solid"/>
        </a:ln>
      </c:spPr>
      <c:txPr>
        <a:bodyPr/>
        <a:lstStyle/>
        <a:p>
          <a:pPr>
            <a:defRPr sz="1189" b="1" i="0" u="none" strike="noStrike" baseline="0">
              <a:solidFill>
                <a:schemeClr val="tx1"/>
              </a:solidFill>
              <a:latin typeface="ＭＳ Ｐゴシック"/>
              <a:ea typeface="ＭＳ Ｐゴシック"/>
              <a:cs typeface="ＭＳ Ｐゴシック"/>
            </a:defRPr>
          </a:pPr>
          <a:endParaRPr lang="ja-JP"/>
        </a:p>
      </c:txPr>
    </c:legend>
    <c:plotVisOnly val="1"/>
    <c:dispBlanksAs val="gap"/>
    <c:showDLblsOverMax val="0"/>
  </c:chart>
  <c:spPr>
    <a:noFill/>
    <a:ln>
      <a:noFill/>
    </a:ln>
  </c:spPr>
  <c:txPr>
    <a:bodyPr/>
    <a:lstStyle/>
    <a:p>
      <a:pPr>
        <a:defRPr sz="1660" b="1" i="0" u="none" strike="noStrike" baseline="0">
          <a:solidFill>
            <a:schemeClr val="tx1"/>
          </a:solidFill>
          <a:latin typeface="ＭＳ Ｐゴシック"/>
          <a:ea typeface="ＭＳ Ｐゴシック"/>
          <a:cs typeface="ＭＳ Ｐゴシック"/>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7A010D2-3B15-48D2-9D37-5BC423E2140C}"/>
              </a:ext>
            </a:extLst>
          </p:cNvPr>
          <p:cNvSpPr>
            <a:spLocks noGrp="1" noChangeArrowheads="1"/>
          </p:cNvSpPr>
          <p:nvPr>
            <p:ph type="hdr" sz="quarter"/>
          </p:nvPr>
        </p:nvSpPr>
        <p:spPr bwMode="auto">
          <a:xfrm>
            <a:off x="0" y="0"/>
            <a:ext cx="2908300" cy="523875"/>
          </a:xfrm>
          <a:prstGeom prst="rect">
            <a:avLst/>
          </a:prstGeom>
          <a:noFill/>
          <a:ln w="9525">
            <a:noFill/>
            <a:miter lim="800000"/>
            <a:headEnd/>
            <a:tailEnd/>
          </a:ln>
          <a:effectLst/>
        </p:spPr>
        <p:txBody>
          <a:bodyPr vert="horz" wrap="square" lIns="89421" tIns="44711" rIns="89421" bIns="44711" numCol="1" anchor="t" anchorCtr="0" compatLnSpc="1">
            <a:prstTxWarp prst="textNoShape">
              <a:avLst/>
            </a:prstTxWarp>
          </a:bodyPr>
          <a:lstStyle>
            <a:lvl1pPr algn="l" defTabSz="894017" eaLnBrk="1" hangingPunct="1">
              <a:defRPr sz="1200">
                <a:latin typeface="Arial" charset="0"/>
                <a:ea typeface="ＭＳ Ｐゴシック" charset="-128"/>
              </a:defRPr>
            </a:lvl1pPr>
          </a:lstStyle>
          <a:p>
            <a:pPr>
              <a:defRPr/>
            </a:pPr>
            <a:endParaRPr lang="en-US" altLang="ja-JP"/>
          </a:p>
        </p:txBody>
      </p:sp>
      <p:sp>
        <p:nvSpPr>
          <p:cNvPr id="50179" name="Rectangle 3">
            <a:extLst>
              <a:ext uri="{FF2B5EF4-FFF2-40B4-BE49-F238E27FC236}">
                <a16:creationId xmlns:a16="http://schemas.microsoft.com/office/drawing/2014/main" id="{1EBBAD05-678A-4DEA-AA69-CCC945E6DB11}"/>
              </a:ext>
            </a:extLst>
          </p:cNvPr>
          <p:cNvSpPr>
            <a:spLocks noGrp="1" noChangeArrowheads="1"/>
          </p:cNvSpPr>
          <p:nvPr>
            <p:ph type="dt" sz="quarter" idx="1"/>
          </p:nvPr>
        </p:nvSpPr>
        <p:spPr bwMode="auto">
          <a:xfrm>
            <a:off x="3802063" y="0"/>
            <a:ext cx="2906712" cy="523875"/>
          </a:xfrm>
          <a:prstGeom prst="rect">
            <a:avLst/>
          </a:prstGeom>
          <a:noFill/>
          <a:ln w="9525">
            <a:noFill/>
            <a:miter lim="800000"/>
            <a:headEnd/>
            <a:tailEnd/>
          </a:ln>
          <a:effectLst/>
        </p:spPr>
        <p:txBody>
          <a:bodyPr vert="horz" wrap="square" lIns="89421" tIns="44711" rIns="89421" bIns="44711" numCol="1" anchor="t" anchorCtr="0" compatLnSpc="1">
            <a:prstTxWarp prst="textNoShape">
              <a:avLst/>
            </a:prstTxWarp>
          </a:bodyPr>
          <a:lstStyle>
            <a:lvl1pPr algn="r" defTabSz="894017" eaLnBrk="1" hangingPunct="1">
              <a:defRPr sz="1200">
                <a:latin typeface="Arial" charset="0"/>
                <a:ea typeface="ＭＳ Ｐゴシック" charset="-128"/>
              </a:defRPr>
            </a:lvl1pPr>
          </a:lstStyle>
          <a:p>
            <a:pPr>
              <a:defRPr/>
            </a:pPr>
            <a:endParaRPr lang="en-US" altLang="ja-JP"/>
          </a:p>
        </p:txBody>
      </p:sp>
      <p:sp>
        <p:nvSpPr>
          <p:cNvPr id="50180" name="Rectangle 4">
            <a:extLst>
              <a:ext uri="{FF2B5EF4-FFF2-40B4-BE49-F238E27FC236}">
                <a16:creationId xmlns:a16="http://schemas.microsoft.com/office/drawing/2014/main" id="{4D8D6BEE-1F10-452F-9066-9B6008A3A3B2}"/>
              </a:ext>
            </a:extLst>
          </p:cNvPr>
          <p:cNvSpPr>
            <a:spLocks noGrp="1" noChangeArrowheads="1"/>
          </p:cNvSpPr>
          <p:nvPr>
            <p:ph type="ftr" sz="quarter" idx="2"/>
          </p:nvPr>
        </p:nvSpPr>
        <p:spPr bwMode="auto">
          <a:xfrm>
            <a:off x="0" y="9378950"/>
            <a:ext cx="2908300" cy="450850"/>
          </a:xfrm>
          <a:prstGeom prst="rect">
            <a:avLst/>
          </a:prstGeom>
          <a:noFill/>
          <a:ln w="9525">
            <a:noFill/>
            <a:miter lim="800000"/>
            <a:headEnd/>
            <a:tailEnd/>
          </a:ln>
          <a:effectLst/>
        </p:spPr>
        <p:txBody>
          <a:bodyPr vert="horz" wrap="square" lIns="89421" tIns="44711" rIns="89421" bIns="44711" numCol="1" anchor="b" anchorCtr="0" compatLnSpc="1">
            <a:prstTxWarp prst="textNoShape">
              <a:avLst/>
            </a:prstTxWarp>
          </a:bodyPr>
          <a:lstStyle>
            <a:lvl1pPr algn="l" defTabSz="894017" eaLnBrk="1" hangingPunct="1">
              <a:defRPr sz="1200">
                <a:latin typeface="Arial" charset="0"/>
                <a:ea typeface="ＭＳ Ｐゴシック" charset="-128"/>
              </a:defRPr>
            </a:lvl1pPr>
          </a:lstStyle>
          <a:p>
            <a:pPr>
              <a:defRPr/>
            </a:pPr>
            <a:endParaRPr lang="en-US" altLang="ja-JP"/>
          </a:p>
        </p:txBody>
      </p:sp>
      <p:sp>
        <p:nvSpPr>
          <p:cNvPr id="50181" name="Rectangle 5">
            <a:extLst>
              <a:ext uri="{FF2B5EF4-FFF2-40B4-BE49-F238E27FC236}">
                <a16:creationId xmlns:a16="http://schemas.microsoft.com/office/drawing/2014/main" id="{1FADD9F3-B73F-4D91-B689-668C81783150}"/>
              </a:ext>
            </a:extLst>
          </p:cNvPr>
          <p:cNvSpPr>
            <a:spLocks noGrp="1" noChangeArrowheads="1"/>
          </p:cNvSpPr>
          <p:nvPr>
            <p:ph type="sldNum" sz="quarter" idx="3"/>
          </p:nvPr>
        </p:nvSpPr>
        <p:spPr bwMode="auto">
          <a:xfrm>
            <a:off x="3802063" y="9378950"/>
            <a:ext cx="2906712" cy="450850"/>
          </a:xfrm>
          <a:prstGeom prst="rect">
            <a:avLst/>
          </a:prstGeom>
          <a:noFill/>
          <a:ln w="9525">
            <a:noFill/>
            <a:miter lim="800000"/>
            <a:headEnd/>
            <a:tailEnd/>
          </a:ln>
          <a:effectLst/>
        </p:spPr>
        <p:txBody>
          <a:bodyPr vert="horz" wrap="square" lIns="89421" tIns="44711" rIns="89421" bIns="44711" numCol="1" anchor="b" anchorCtr="0" compatLnSpc="1">
            <a:prstTxWarp prst="textNoShape">
              <a:avLst/>
            </a:prstTxWarp>
          </a:bodyPr>
          <a:lstStyle>
            <a:lvl1pPr algn="r" defTabSz="893763" eaLnBrk="1" hangingPunct="1">
              <a:defRPr sz="1200"/>
            </a:lvl1pPr>
          </a:lstStyle>
          <a:p>
            <a:pPr>
              <a:defRPr/>
            </a:pPr>
            <a:fld id="{F703B02A-BF0F-4E0D-AFD0-EBE6951DD6F8}" type="slidenum">
              <a:rPr lang="en-US" altLang="ja-JP"/>
              <a:pPr>
                <a:defRPr/>
              </a:pPr>
              <a:t>‹#›</a:t>
            </a:fld>
            <a:endParaRPr lang="en-US" altLang="ja-JP"/>
          </a:p>
        </p:txBody>
      </p:sp>
    </p:spTree>
    <p:extLst>
      <p:ext uri="{BB962C8B-B14F-4D97-AF65-F5344CB8AC3E}">
        <p14:creationId xmlns:p14="http://schemas.microsoft.com/office/powerpoint/2010/main" val="3711099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73DD73A-C6D9-4C2D-BB36-25F8DA5F3A70}"/>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89421" tIns="44711" rIns="89421" bIns="44711" numCol="1" anchor="t" anchorCtr="0" compatLnSpc="1">
            <a:prstTxWarp prst="textNoShape">
              <a:avLst/>
            </a:prstTxWarp>
          </a:bodyPr>
          <a:lstStyle>
            <a:lvl1pPr algn="l" defTabSz="894017" eaLnBrk="1" hangingPunct="1">
              <a:defRPr sz="1200">
                <a:latin typeface="Arial" charset="0"/>
                <a:ea typeface="ＭＳ Ｐゴシック" charset="-128"/>
              </a:defRPr>
            </a:lvl1pPr>
          </a:lstStyle>
          <a:p>
            <a:pPr>
              <a:defRPr/>
            </a:pPr>
            <a:endParaRPr lang="en-US" altLang="ja-JP"/>
          </a:p>
        </p:txBody>
      </p:sp>
      <p:sp>
        <p:nvSpPr>
          <p:cNvPr id="27651" name="Rectangle 3">
            <a:extLst>
              <a:ext uri="{FF2B5EF4-FFF2-40B4-BE49-F238E27FC236}">
                <a16:creationId xmlns:a16="http://schemas.microsoft.com/office/drawing/2014/main" id="{FC291356-A85B-4411-B6C4-F2E178019C6F}"/>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89421" tIns="44711" rIns="89421" bIns="44711" numCol="1" anchor="t" anchorCtr="0" compatLnSpc="1">
            <a:prstTxWarp prst="textNoShape">
              <a:avLst/>
            </a:prstTxWarp>
          </a:bodyPr>
          <a:lstStyle>
            <a:lvl1pPr algn="r" defTabSz="894017" eaLnBrk="1" hangingPunct="1">
              <a:defRPr sz="1200">
                <a:latin typeface="Arial" charset="0"/>
                <a:ea typeface="ＭＳ Ｐゴシック"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901700" y="738188"/>
            <a:ext cx="4933950"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a:extLst>
              <a:ext uri="{FF2B5EF4-FFF2-40B4-BE49-F238E27FC236}">
                <a16:creationId xmlns:a16="http://schemas.microsoft.com/office/drawing/2014/main" id="{AC818E7A-51F7-4957-AC03-E010636D9359}"/>
              </a:ext>
            </a:extLst>
          </p:cNvPr>
          <p:cNvSpPr>
            <a:spLocks noGrp="1" noChangeArrowheads="1"/>
          </p:cNvSpPr>
          <p:nvPr>
            <p:ph type="body" sz="quarter" idx="3"/>
          </p:nvPr>
        </p:nvSpPr>
        <p:spPr bwMode="auto">
          <a:xfrm>
            <a:off x="673100" y="4686300"/>
            <a:ext cx="5389563" cy="4441825"/>
          </a:xfrm>
          <a:prstGeom prst="rect">
            <a:avLst/>
          </a:prstGeom>
          <a:noFill/>
          <a:ln w="9525">
            <a:noFill/>
            <a:miter lim="800000"/>
            <a:headEnd/>
            <a:tailEnd/>
          </a:ln>
          <a:effectLst/>
        </p:spPr>
        <p:txBody>
          <a:bodyPr vert="horz" wrap="square" lIns="89421" tIns="44711" rIns="89421" bIns="4471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7654" name="Rectangle 6">
            <a:extLst>
              <a:ext uri="{FF2B5EF4-FFF2-40B4-BE49-F238E27FC236}">
                <a16:creationId xmlns:a16="http://schemas.microsoft.com/office/drawing/2014/main" id="{B734DFB9-343A-4A16-A42A-D2C5F53B4C79}"/>
              </a:ext>
            </a:extLst>
          </p:cNvPr>
          <p:cNvSpPr>
            <a:spLocks noGrp="1" noChangeArrowheads="1"/>
          </p:cNvSpPr>
          <p:nvPr>
            <p:ph type="ftr" sz="quarter" idx="4"/>
          </p:nvPr>
        </p:nvSpPr>
        <p:spPr bwMode="auto">
          <a:xfrm>
            <a:off x="0" y="9372600"/>
            <a:ext cx="2919413" cy="492125"/>
          </a:xfrm>
          <a:prstGeom prst="rect">
            <a:avLst/>
          </a:prstGeom>
          <a:noFill/>
          <a:ln w="9525">
            <a:noFill/>
            <a:miter lim="800000"/>
            <a:headEnd/>
            <a:tailEnd/>
          </a:ln>
          <a:effectLst/>
        </p:spPr>
        <p:txBody>
          <a:bodyPr vert="horz" wrap="square" lIns="89421" tIns="44711" rIns="89421" bIns="44711" numCol="1" anchor="b" anchorCtr="0" compatLnSpc="1">
            <a:prstTxWarp prst="textNoShape">
              <a:avLst/>
            </a:prstTxWarp>
          </a:bodyPr>
          <a:lstStyle>
            <a:lvl1pPr algn="l" defTabSz="894017" eaLnBrk="1" hangingPunct="1">
              <a:defRPr sz="1200">
                <a:latin typeface="Arial" charset="0"/>
                <a:ea typeface="ＭＳ Ｐゴシック" charset="-128"/>
              </a:defRPr>
            </a:lvl1pPr>
          </a:lstStyle>
          <a:p>
            <a:pPr>
              <a:defRPr/>
            </a:pPr>
            <a:endParaRPr lang="en-US" altLang="ja-JP"/>
          </a:p>
        </p:txBody>
      </p:sp>
      <p:sp>
        <p:nvSpPr>
          <p:cNvPr id="27655" name="Rectangle 7">
            <a:extLst>
              <a:ext uri="{FF2B5EF4-FFF2-40B4-BE49-F238E27FC236}">
                <a16:creationId xmlns:a16="http://schemas.microsoft.com/office/drawing/2014/main" id="{52B55997-0FDB-4A5E-A9BB-85941032A7A7}"/>
              </a:ext>
            </a:extLst>
          </p:cNvPr>
          <p:cNvSpPr>
            <a:spLocks noGrp="1" noChangeArrowheads="1"/>
          </p:cNvSpPr>
          <p:nvPr>
            <p:ph type="sldNum" sz="quarter" idx="5"/>
          </p:nvPr>
        </p:nvSpPr>
        <p:spPr bwMode="auto">
          <a:xfrm>
            <a:off x="3814763" y="9372600"/>
            <a:ext cx="2919412" cy="492125"/>
          </a:xfrm>
          <a:prstGeom prst="rect">
            <a:avLst/>
          </a:prstGeom>
          <a:noFill/>
          <a:ln w="9525">
            <a:noFill/>
            <a:miter lim="800000"/>
            <a:headEnd/>
            <a:tailEnd/>
          </a:ln>
          <a:effectLst/>
        </p:spPr>
        <p:txBody>
          <a:bodyPr vert="horz" wrap="square" lIns="89421" tIns="44711" rIns="89421" bIns="44711" numCol="1" anchor="b" anchorCtr="0" compatLnSpc="1">
            <a:prstTxWarp prst="textNoShape">
              <a:avLst/>
            </a:prstTxWarp>
          </a:bodyPr>
          <a:lstStyle>
            <a:lvl1pPr algn="r" defTabSz="893763" eaLnBrk="1" hangingPunct="1">
              <a:defRPr sz="1200"/>
            </a:lvl1pPr>
          </a:lstStyle>
          <a:p>
            <a:pPr>
              <a:defRPr/>
            </a:pPr>
            <a:fld id="{7BC5717E-1EC2-4141-8AC9-159931615254}" type="slidenum">
              <a:rPr lang="en-US" altLang="ja-JP"/>
              <a:pPr>
                <a:defRPr/>
              </a:pPr>
              <a:t>‹#›</a:t>
            </a:fld>
            <a:endParaRPr lang="en-US" altLang="ja-JP"/>
          </a:p>
        </p:txBody>
      </p:sp>
    </p:spTree>
    <p:extLst>
      <p:ext uri="{BB962C8B-B14F-4D97-AF65-F5344CB8AC3E}">
        <p14:creationId xmlns:p14="http://schemas.microsoft.com/office/powerpoint/2010/main" val="7853865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376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89376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89376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89376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89376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89376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89376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89376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89376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3A824F17-4A89-4AEA-B2FA-CBDB2E6C19EF}"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latin typeface="Arial" panose="020B0604020202020204" pitchFamily="34" charset="0"/>
              <a:ea typeface="ＭＳ Ｐ明朝" panose="02020600040205080304" pitchFamily="18" charset="-128"/>
            </a:endParaRPr>
          </a:p>
        </p:txBody>
      </p:sp>
    </p:spTree>
    <p:extLst>
      <p:ext uri="{BB962C8B-B14F-4D97-AF65-F5344CB8AC3E}">
        <p14:creationId xmlns:p14="http://schemas.microsoft.com/office/powerpoint/2010/main" val="3458533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4882408F-40A8-460A-822E-ED38F010C18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DBF7F76-9C79-4817-A720-29EDE35F39E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4857D12-E746-47A0-8E4E-DB8538B05720}"/>
              </a:ext>
            </a:extLst>
          </p:cNvPr>
          <p:cNvSpPr>
            <a:spLocks noGrp="1" noChangeArrowheads="1"/>
          </p:cNvSpPr>
          <p:nvPr>
            <p:ph type="sldNum" sz="quarter" idx="12"/>
          </p:nvPr>
        </p:nvSpPr>
        <p:spPr>
          <a:ln/>
        </p:spPr>
        <p:txBody>
          <a:bodyPr/>
          <a:lstStyle>
            <a:lvl1pPr>
              <a:defRPr/>
            </a:lvl1pPr>
          </a:lstStyle>
          <a:p>
            <a:pPr>
              <a:defRPr/>
            </a:pPr>
            <a:fld id="{0D2E9B8D-0D76-4FFE-A169-FB7685F7FA57}" type="slidenum">
              <a:rPr lang="en-US" altLang="ja-JP"/>
              <a:pPr>
                <a:defRPr/>
              </a:pPr>
              <a:t>‹#›</a:t>
            </a:fld>
            <a:endParaRPr lang="en-US" altLang="ja-JP"/>
          </a:p>
        </p:txBody>
      </p:sp>
    </p:spTree>
    <p:extLst>
      <p:ext uri="{BB962C8B-B14F-4D97-AF65-F5344CB8AC3E}">
        <p14:creationId xmlns:p14="http://schemas.microsoft.com/office/powerpoint/2010/main" val="2783522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882408F-40A8-460A-822E-ED38F010C18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DBF7F76-9C79-4817-A720-29EDE35F39E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4857D12-E746-47A0-8E4E-DB8538B05720}"/>
              </a:ext>
            </a:extLst>
          </p:cNvPr>
          <p:cNvSpPr>
            <a:spLocks noGrp="1" noChangeArrowheads="1"/>
          </p:cNvSpPr>
          <p:nvPr>
            <p:ph type="sldNum" sz="quarter" idx="12"/>
          </p:nvPr>
        </p:nvSpPr>
        <p:spPr>
          <a:ln/>
        </p:spPr>
        <p:txBody>
          <a:bodyPr/>
          <a:lstStyle>
            <a:lvl1pPr>
              <a:defRPr/>
            </a:lvl1pPr>
          </a:lstStyle>
          <a:p>
            <a:pPr>
              <a:defRPr/>
            </a:pPr>
            <a:fld id="{B58F05E6-0865-4A5F-9524-CB352194E2D1}" type="slidenum">
              <a:rPr lang="en-US" altLang="ja-JP"/>
              <a:pPr>
                <a:defRPr/>
              </a:pPr>
              <a:t>‹#›</a:t>
            </a:fld>
            <a:endParaRPr lang="en-US" altLang="ja-JP"/>
          </a:p>
        </p:txBody>
      </p:sp>
    </p:spTree>
    <p:extLst>
      <p:ext uri="{BB962C8B-B14F-4D97-AF65-F5344CB8AC3E}">
        <p14:creationId xmlns:p14="http://schemas.microsoft.com/office/powerpoint/2010/main" val="4040406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882408F-40A8-460A-822E-ED38F010C18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DBF7F76-9C79-4817-A720-29EDE35F39E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4857D12-E746-47A0-8E4E-DB8538B05720}"/>
              </a:ext>
            </a:extLst>
          </p:cNvPr>
          <p:cNvSpPr>
            <a:spLocks noGrp="1" noChangeArrowheads="1"/>
          </p:cNvSpPr>
          <p:nvPr>
            <p:ph type="sldNum" sz="quarter" idx="12"/>
          </p:nvPr>
        </p:nvSpPr>
        <p:spPr>
          <a:ln/>
        </p:spPr>
        <p:txBody>
          <a:bodyPr/>
          <a:lstStyle>
            <a:lvl1pPr>
              <a:defRPr/>
            </a:lvl1pPr>
          </a:lstStyle>
          <a:p>
            <a:pPr>
              <a:defRPr/>
            </a:pPr>
            <a:fld id="{B733ABFA-F816-4CB2-B1E2-F402EB544CBC}" type="slidenum">
              <a:rPr lang="en-US" altLang="ja-JP"/>
              <a:pPr>
                <a:defRPr/>
              </a:pPr>
              <a:t>‹#›</a:t>
            </a:fld>
            <a:endParaRPr lang="en-US" altLang="ja-JP"/>
          </a:p>
        </p:txBody>
      </p:sp>
    </p:spTree>
    <p:extLst>
      <p:ext uri="{BB962C8B-B14F-4D97-AF65-F5344CB8AC3E}">
        <p14:creationId xmlns:p14="http://schemas.microsoft.com/office/powerpoint/2010/main" val="1800448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4882408F-40A8-460A-822E-ED38F010C18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DBF7F76-9C79-4817-A720-29EDE35F39E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4857D12-E746-47A0-8E4E-DB8538B05720}"/>
              </a:ext>
            </a:extLst>
          </p:cNvPr>
          <p:cNvSpPr>
            <a:spLocks noGrp="1" noChangeArrowheads="1"/>
          </p:cNvSpPr>
          <p:nvPr>
            <p:ph type="sldNum" sz="quarter" idx="12"/>
          </p:nvPr>
        </p:nvSpPr>
        <p:spPr>
          <a:ln/>
        </p:spPr>
        <p:txBody>
          <a:bodyPr/>
          <a:lstStyle>
            <a:lvl1pPr>
              <a:defRPr/>
            </a:lvl1pPr>
          </a:lstStyle>
          <a:p>
            <a:pPr>
              <a:defRPr/>
            </a:pPr>
            <a:fld id="{76922154-8E9F-4C72-840B-140A541A2B0B}" type="slidenum">
              <a:rPr lang="en-US" altLang="ja-JP"/>
              <a:pPr>
                <a:defRPr/>
              </a:pPr>
              <a:t>‹#›</a:t>
            </a:fld>
            <a:endParaRPr lang="en-US" altLang="ja-JP"/>
          </a:p>
        </p:txBody>
      </p:sp>
    </p:spTree>
    <p:extLst>
      <p:ext uri="{BB962C8B-B14F-4D97-AF65-F5344CB8AC3E}">
        <p14:creationId xmlns:p14="http://schemas.microsoft.com/office/powerpoint/2010/main" val="53066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882408F-40A8-460A-822E-ED38F010C18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DBF7F76-9C79-4817-A720-29EDE35F39E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4857D12-E746-47A0-8E4E-DB8538B05720}"/>
              </a:ext>
            </a:extLst>
          </p:cNvPr>
          <p:cNvSpPr>
            <a:spLocks noGrp="1" noChangeArrowheads="1"/>
          </p:cNvSpPr>
          <p:nvPr>
            <p:ph type="sldNum" sz="quarter" idx="12"/>
          </p:nvPr>
        </p:nvSpPr>
        <p:spPr>
          <a:ln/>
        </p:spPr>
        <p:txBody>
          <a:bodyPr/>
          <a:lstStyle>
            <a:lvl1pPr>
              <a:defRPr/>
            </a:lvl1pPr>
          </a:lstStyle>
          <a:p>
            <a:pPr>
              <a:defRPr/>
            </a:pPr>
            <a:fld id="{14869B3C-EF5E-4F61-BA22-C2AE0C24FF21}" type="slidenum">
              <a:rPr lang="en-US" altLang="ja-JP"/>
              <a:pPr>
                <a:defRPr/>
              </a:pPr>
              <a:t>‹#›</a:t>
            </a:fld>
            <a:endParaRPr lang="en-US" altLang="ja-JP"/>
          </a:p>
        </p:txBody>
      </p:sp>
    </p:spTree>
    <p:extLst>
      <p:ext uri="{BB962C8B-B14F-4D97-AF65-F5344CB8AC3E}">
        <p14:creationId xmlns:p14="http://schemas.microsoft.com/office/powerpoint/2010/main" val="3195781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4882408F-40A8-460A-822E-ED38F010C18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DBF7F76-9C79-4817-A720-29EDE35F39E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4857D12-E746-47A0-8E4E-DB8538B05720}"/>
              </a:ext>
            </a:extLst>
          </p:cNvPr>
          <p:cNvSpPr>
            <a:spLocks noGrp="1" noChangeArrowheads="1"/>
          </p:cNvSpPr>
          <p:nvPr>
            <p:ph type="sldNum" sz="quarter" idx="12"/>
          </p:nvPr>
        </p:nvSpPr>
        <p:spPr>
          <a:ln/>
        </p:spPr>
        <p:txBody>
          <a:bodyPr/>
          <a:lstStyle>
            <a:lvl1pPr>
              <a:defRPr/>
            </a:lvl1pPr>
          </a:lstStyle>
          <a:p>
            <a:pPr>
              <a:defRPr/>
            </a:pPr>
            <a:fld id="{7C222D27-C89A-4E6A-9BA1-466916B43672}" type="slidenum">
              <a:rPr lang="en-US" altLang="ja-JP"/>
              <a:pPr>
                <a:defRPr/>
              </a:pPr>
              <a:t>‹#›</a:t>
            </a:fld>
            <a:endParaRPr lang="en-US" altLang="ja-JP"/>
          </a:p>
        </p:txBody>
      </p:sp>
    </p:spTree>
    <p:extLst>
      <p:ext uri="{BB962C8B-B14F-4D97-AF65-F5344CB8AC3E}">
        <p14:creationId xmlns:p14="http://schemas.microsoft.com/office/powerpoint/2010/main" val="237551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4882408F-40A8-460A-822E-ED38F010C18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DBF7F76-9C79-4817-A720-29EDE35F39E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4857D12-E746-47A0-8E4E-DB8538B05720}"/>
              </a:ext>
            </a:extLst>
          </p:cNvPr>
          <p:cNvSpPr>
            <a:spLocks noGrp="1" noChangeArrowheads="1"/>
          </p:cNvSpPr>
          <p:nvPr>
            <p:ph type="sldNum" sz="quarter" idx="12"/>
          </p:nvPr>
        </p:nvSpPr>
        <p:spPr>
          <a:ln/>
        </p:spPr>
        <p:txBody>
          <a:bodyPr/>
          <a:lstStyle>
            <a:lvl1pPr>
              <a:defRPr/>
            </a:lvl1pPr>
          </a:lstStyle>
          <a:p>
            <a:pPr>
              <a:defRPr/>
            </a:pPr>
            <a:fld id="{F81B23F0-8F5E-4B3B-B34B-A26B9AB92706}" type="slidenum">
              <a:rPr lang="en-US" altLang="ja-JP"/>
              <a:pPr>
                <a:defRPr/>
              </a:pPr>
              <a:t>‹#›</a:t>
            </a:fld>
            <a:endParaRPr lang="en-US" altLang="ja-JP"/>
          </a:p>
        </p:txBody>
      </p:sp>
    </p:spTree>
    <p:extLst>
      <p:ext uri="{BB962C8B-B14F-4D97-AF65-F5344CB8AC3E}">
        <p14:creationId xmlns:p14="http://schemas.microsoft.com/office/powerpoint/2010/main" val="969469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4882408F-40A8-460A-822E-ED38F010C18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DDBF7F76-9C79-4817-A720-29EDE35F39E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74857D12-E746-47A0-8E4E-DB8538B05720}"/>
              </a:ext>
            </a:extLst>
          </p:cNvPr>
          <p:cNvSpPr>
            <a:spLocks noGrp="1" noChangeArrowheads="1"/>
          </p:cNvSpPr>
          <p:nvPr>
            <p:ph type="sldNum" sz="quarter" idx="12"/>
          </p:nvPr>
        </p:nvSpPr>
        <p:spPr>
          <a:ln/>
        </p:spPr>
        <p:txBody>
          <a:bodyPr/>
          <a:lstStyle>
            <a:lvl1pPr>
              <a:defRPr/>
            </a:lvl1pPr>
          </a:lstStyle>
          <a:p>
            <a:pPr>
              <a:defRPr/>
            </a:pPr>
            <a:fld id="{120E2949-4F94-4089-90A7-99A519514A93}" type="slidenum">
              <a:rPr lang="en-US" altLang="ja-JP"/>
              <a:pPr>
                <a:defRPr/>
              </a:pPr>
              <a:t>‹#›</a:t>
            </a:fld>
            <a:endParaRPr lang="en-US" altLang="ja-JP"/>
          </a:p>
        </p:txBody>
      </p:sp>
    </p:spTree>
    <p:extLst>
      <p:ext uri="{BB962C8B-B14F-4D97-AF65-F5344CB8AC3E}">
        <p14:creationId xmlns:p14="http://schemas.microsoft.com/office/powerpoint/2010/main" val="407226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4882408F-40A8-460A-822E-ED38F010C18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DDBF7F76-9C79-4817-A720-29EDE35F39E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74857D12-E746-47A0-8E4E-DB8538B05720}"/>
              </a:ext>
            </a:extLst>
          </p:cNvPr>
          <p:cNvSpPr>
            <a:spLocks noGrp="1" noChangeArrowheads="1"/>
          </p:cNvSpPr>
          <p:nvPr>
            <p:ph type="sldNum" sz="quarter" idx="12"/>
          </p:nvPr>
        </p:nvSpPr>
        <p:spPr>
          <a:ln/>
        </p:spPr>
        <p:txBody>
          <a:bodyPr/>
          <a:lstStyle>
            <a:lvl1pPr>
              <a:defRPr/>
            </a:lvl1pPr>
          </a:lstStyle>
          <a:p>
            <a:pPr>
              <a:defRPr/>
            </a:pPr>
            <a:fld id="{50A2D216-5DDA-45F5-9E22-891FEA34BB15}" type="slidenum">
              <a:rPr lang="en-US" altLang="ja-JP"/>
              <a:pPr>
                <a:defRPr/>
              </a:pPr>
              <a:t>‹#›</a:t>
            </a:fld>
            <a:endParaRPr lang="en-US" altLang="ja-JP"/>
          </a:p>
        </p:txBody>
      </p:sp>
    </p:spTree>
    <p:extLst>
      <p:ext uri="{BB962C8B-B14F-4D97-AF65-F5344CB8AC3E}">
        <p14:creationId xmlns:p14="http://schemas.microsoft.com/office/powerpoint/2010/main" val="3354036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882408F-40A8-460A-822E-ED38F010C18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DDBF7F76-9C79-4817-A720-29EDE35F39E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74857D12-E746-47A0-8E4E-DB8538B05720}"/>
              </a:ext>
            </a:extLst>
          </p:cNvPr>
          <p:cNvSpPr>
            <a:spLocks noGrp="1" noChangeArrowheads="1"/>
          </p:cNvSpPr>
          <p:nvPr>
            <p:ph type="sldNum" sz="quarter" idx="12"/>
          </p:nvPr>
        </p:nvSpPr>
        <p:spPr>
          <a:ln/>
        </p:spPr>
        <p:txBody>
          <a:bodyPr/>
          <a:lstStyle>
            <a:lvl1pPr>
              <a:defRPr/>
            </a:lvl1pPr>
          </a:lstStyle>
          <a:p>
            <a:pPr>
              <a:defRPr/>
            </a:pPr>
            <a:fld id="{4099BC0E-1298-4003-B6C5-EA587FACA7F8}" type="slidenum">
              <a:rPr lang="en-US" altLang="ja-JP"/>
              <a:pPr>
                <a:defRPr/>
              </a:pPr>
              <a:t>‹#›</a:t>
            </a:fld>
            <a:endParaRPr lang="en-US" altLang="ja-JP"/>
          </a:p>
        </p:txBody>
      </p:sp>
    </p:spTree>
    <p:extLst>
      <p:ext uri="{BB962C8B-B14F-4D97-AF65-F5344CB8AC3E}">
        <p14:creationId xmlns:p14="http://schemas.microsoft.com/office/powerpoint/2010/main" val="324632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4882408F-40A8-460A-822E-ED38F010C18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DBF7F76-9C79-4817-A720-29EDE35F39E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4857D12-E746-47A0-8E4E-DB8538B05720}"/>
              </a:ext>
            </a:extLst>
          </p:cNvPr>
          <p:cNvSpPr>
            <a:spLocks noGrp="1" noChangeArrowheads="1"/>
          </p:cNvSpPr>
          <p:nvPr>
            <p:ph type="sldNum" sz="quarter" idx="12"/>
          </p:nvPr>
        </p:nvSpPr>
        <p:spPr>
          <a:ln/>
        </p:spPr>
        <p:txBody>
          <a:bodyPr/>
          <a:lstStyle>
            <a:lvl1pPr>
              <a:defRPr/>
            </a:lvl1pPr>
          </a:lstStyle>
          <a:p>
            <a:pPr>
              <a:defRPr/>
            </a:pPr>
            <a:fld id="{03388986-FE7A-454C-B3DF-339107360E23}" type="slidenum">
              <a:rPr lang="en-US" altLang="ja-JP"/>
              <a:pPr>
                <a:defRPr/>
              </a:pPr>
              <a:t>‹#›</a:t>
            </a:fld>
            <a:endParaRPr lang="en-US" altLang="ja-JP"/>
          </a:p>
        </p:txBody>
      </p:sp>
    </p:spTree>
    <p:extLst>
      <p:ext uri="{BB962C8B-B14F-4D97-AF65-F5344CB8AC3E}">
        <p14:creationId xmlns:p14="http://schemas.microsoft.com/office/powerpoint/2010/main" val="1151566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4882408F-40A8-460A-822E-ED38F010C18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DBF7F76-9C79-4817-A720-29EDE35F39E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4857D12-E746-47A0-8E4E-DB8538B05720}"/>
              </a:ext>
            </a:extLst>
          </p:cNvPr>
          <p:cNvSpPr>
            <a:spLocks noGrp="1" noChangeArrowheads="1"/>
          </p:cNvSpPr>
          <p:nvPr>
            <p:ph type="sldNum" sz="quarter" idx="12"/>
          </p:nvPr>
        </p:nvSpPr>
        <p:spPr>
          <a:ln/>
        </p:spPr>
        <p:txBody>
          <a:bodyPr/>
          <a:lstStyle>
            <a:lvl1pPr>
              <a:defRPr/>
            </a:lvl1pPr>
          </a:lstStyle>
          <a:p>
            <a:pPr>
              <a:defRPr/>
            </a:pPr>
            <a:fld id="{402D1306-A11B-4883-BC61-5D4F00C613E9}" type="slidenum">
              <a:rPr lang="en-US" altLang="ja-JP"/>
              <a:pPr>
                <a:defRPr/>
              </a:pPr>
              <a:t>‹#›</a:t>
            </a:fld>
            <a:endParaRPr lang="en-US" altLang="ja-JP"/>
          </a:p>
        </p:txBody>
      </p:sp>
    </p:spTree>
    <p:extLst>
      <p:ext uri="{BB962C8B-B14F-4D97-AF65-F5344CB8AC3E}">
        <p14:creationId xmlns:p14="http://schemas.microsoft.com/office/powerpoint/2010/main" val="273231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4882408F-40A8-460A-822E-ED38F010C18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ea typeface="ＭＳ Ｐゴシック" charset="-128"/>
              </a:defRPr>
            </a:lvl1pPr>
          </a:lstStyle>
          <a:p>
            <a:pPr>
              <a:defRPr/>
            </a:pPr>
            <a:endParaRPr lang="en-US" altLang="ja-JP"/>
          </a:p>
        </p:txBody>
      </p:sp>
      <p:sp>
        <p:nvSpPr>
          <p:cNvPr id="1029" name="Rectangle 5">
            <a:extLst>
              <a:ext uri="{FF2B5EF4-FFF2-40B4-BE49-F238E27FC236}">
                <a16:creationId xmlns:a16="http://schemas.microsoft.com/office/drawing/2014/main" id="{DDBF7F76-9C79-4817-A720-29EDE35F39EA}"/>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128"/>
              </a:defRPr>
            </a:lvl1pPr>
          </a:lstStyle>
          <a:p>
            <a:pPr>
              <a:defRPr/>
            </a:pPr>
            <a:endParaRPr lang="en-US" altLang="ja-JP"/>
          </a:p>
        </p:txBody>
      </p:sp>
      <p:sp>
        <p:nvSpPr>
          <p:cNvPr id="1030" name="Rectangle 6">
            <a:extLst>
              <a:ext uri="{FF2B5EF4-FFF2-40B4-BE49-F238E27FC236}">
                <a16:creationId xmlns:a16="http://schemas.microsoft.com/office/drawing/2014/main" id="{74857D12-E746-47A0-8E4E-DB8538B05720}"/>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563B931-DCE3-425B-A873-58AF1B1933E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0"/>
            <a:ext cx="9144000" cy="2349500"/>
          </a:xfrm>
        </p:spPr>
        <p:txBody>
          <a:bodyPr/>
          <a:lstStyle/>
          <a:p>
            <a:pPr eaLnBrk="1" hangingPunct="1">
              <a:lnSpc>
                <a:spcPct val="170000"/>
              </a:lnSpc>
            </a:pPr>
            <a:r>
              <a:rPr lang="ja-JP" altLang="en-US" sz="4000">
                <a:solidFill>
                  <a:schemeClr val="tx1"/>
                </a:solidFill>
              </a:rPr>
              <a:t>遺言書の作成・生前贈与</a:t>
            </a:r>
            <a:br>
              <a:rPr lang="ja-JP" altLang="en-US" sz="4000">
                <a:solidFill>
                  <a:schemeClr val="tx1"/>
                </a:solidFill>
              </a:rPr>
            </a:br>
            <a:r>
              <a:rPr lang="ja-JP" altLang="en-US" sz="2400">
                <a:solidFill>
                  <a:schemeClr val="tx1"/>
                </a:solidFill>
              </a:rPr>
              <a:t>－相続を争族にしないために－</a:t>
            </a:r>
            <a:endParaRPr lang="ja-JP" altLang="en-US" sz="4000">
              <a:solidFill>
                <a:schemeClr val="tx1"/>
              </a:solidFill>
            </a:endParaRPr>
          </a:p>
        </p:txBody>
      </p:sp>
      <p:sp>
        <p:nvSpPr>
          <p:cNvPr id="4099" name="Rectangle 3"/>
          <p:cNvSpPr>
            <a:spLocks noGrp="1" noChangeArrowheads="1"/>
          </p:cNvSpPr>
          <p:nvPr>
            <p:ph type="subTitle" idx="1"/>
          </p:nvPr>
        </p:nvSpPr>
        <p:spPr>
          <a:xfrm>
            <a:off x="0" y="4868863"/>
            <a:ext cx="9144000" cy="1728787"/>
          </a:xfrm>
        </p:spPr>
        <p:txBody>
          <a:bodyPr/>
          <a:lstStyle/>
          <a:p>
            <a:pPr eaLnBrk="1" hangingPunct="1"/>
            <a:r>
              <a:rPr lang="ja-JP" altLang="en-US" sz="2400"/>
              <a:t>　　　　　　　　　　　　　　　　　</a:t>
            </a:r>
            <a:r>
              <a:rPr lang="ja-JP" altLang="en-US" sz="2000"/>
              <a:t>日時 ： 平成</a:t>
            </a:r>
            <a:r>
              <a:rPr lang="en-US" altLang="ja-JP" sz="2000"/>
              <a:t>31</a:t>
            </a:r>
            <a:r>
              <a:rPr lang="ja-JP" altLang="en-US" sz="2000"/>
              <a:t>年</a:t>
            </a:r>
            <a:r>
              <a:rPr lang="en-US" altLang="ja-JP" sz="2000"/>
              <a:t>2</a:t>
            </a:r>
            <a:r>
              <a:rPr lang="ja-JP" altLang="en-US" sz="2000"/>
              <a:t>月</a:t>
            </a:r>
            <a:r>
              <a:rPr lang="en-US" altLang="ja-JP" sz="2000"/>
              <a:t>24</a:t>
            </a:r>
            <a:r>
              <a:rPr lang="ja-JP" altLang="en-US" sz="2000"/>
              <a:t>日</a:t>
            </a:r>
            <a:r>
              <a:rPr lang="en-US" altLang="ja-JP" sz="2000"/>
              <a:t>(</a:t>
            </a:r>
            <a:r>
              <a:rPr lang="ja-JP" altLang="en-US" sz="2000"/>
              <a:t>日</a:t>
            </a:r>
            <a:r>
              <a:rPr lang="en-US" altLang="ja-JP" sz="2000"/>
              <a:t>)</a:t>
            </a:r>
            <a:r>
              <a:rPr lang="ja-JP" altLang="en-US" sz="2000"/>
              <a:t>　</a:t>
            </a:r>
            <a:r>
              <a:rPr lang="en-US" altLang="ja-JP" sz="2000"/>
              <a:t>9</a:t>
            </a:r>
            <a:r>
              <a:rPr lang="ja-JP" altLang="en-US" sz="2000"/>
              <a:t>：</a:t>
            </a:r>
            <a:r>
              <a:rPr lang="en-US" altLang="ja-JP" sz="2000"/>
              <a:t>30-11</a:t>
            </a:r>
            <a:r>
              <a:rPr lang="ja-JP" altLang="en-US" sz="2000"/>
              <a:t>：</a:t>
            </a:r>
            <a:r>
              <a:rPr lang="en-US" altLang="ja-JP" sz="2000"/>
              <a:t>30</a:t>
            </a:r>
          </a:p>
          <a:p>
            <a:pPr algn="l" eaLnBrk="1" hangingPunct="1"/>
            <a:r>
              <a:rPr lang="ja-JP" altLang="en-US" sz="2000"/>
              <a:t>　　　　　　　　　　　　　　     　　　　　　　会場 ： 我孫子南近隣センター　第一会議室</a:t>
            </a:r>
            <a:endParaRPr lang="en-US" altLang="ja-JP" sz="2000"/>
          </a:p>
          <a:p>
            <a:pPr algn="l" eaLnBrk="1" hangingPunct="1"/>
            <a:r>
              <a:rPr lang="ja-JP" altLang="en-US" sz="2000"/>
              <a:t>　　　　　　　　　　　　　　　　　　　　　　　　　　　</a:t>
            </a:r>
            <a:r>
              <a:rPr lang="ja-JP" altLang="en-US" sz="1800"/>
              <a:t>　（けやきプラザ</a:t>
            </a:r>
            <a:r>
              <a:rPr lang="en-US" altLang="ja-JP" sz="1800"/>
              <a:t>8</a:t>
            </a:r>
            <a:r>
              <a:rPr lang="ja-JP" altLang="en-US" sz="1800"/>
              <a:t>階）　</a:t>
            </a:r>
            <a:r>
              <a:rPr lang="ja-JP" altLang="en-US" sz="2000"/>
              <a:t>　　　　　　　　　　　　　         　　　</a:t>
            </a:r>
            <a:br>
              <a:rPr lang="en-US" altLang="ja-JP" sz="2000"/>
            </a:br>
            <a:r>
              <a:rPr lang="ja-JP" altLang="en-US" sz="2000"/>
              <a:t>　　　　　　　　　　　　　　　　　　　　　　　主催 ： </a:t>
            </a:r>
            <a:r>
              <a:rPr lang="en-US" altLang="ja-JP" sz="2000"/>
              <a:t>NPO</a:t>
            </a:r>
            <a:r>
              <a:rPr lang="ja-JP" altLang="en-US" sz="2000"/>
              <a:t>法人 老いじたくあんしんねっと</a:t>
            </a:r>
            <a:endParaRPr lang="en-US" altLang="ja-JP" sz="2000"/>
          </a:p>
          <a:p>
            <a:pPr eaLnBrk="1" hangingPunct="1"/>
            <a:r>
              <a:rPr lang="ja-JP" altLang="en-US" sz="2000"/>
              <a:t>　　　　　　　　　　　　　　　　　　　　　　　　　　　</a:t>
            </a:r>
          </a:p>
        </p:txBody>
      </p:sp>
      <p:pic>
        <p:nvPicPr>
          <p:cNvPr id="4100" name="Picture 4" descr="MCj039737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62363" y="2582863"/>
            <a:ext cx="1819275"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descr="MCj0397352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3350" y="2565400"/>
            <a:ext cx="147478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descr="MCj0397360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763" y="2636838"/>
            <a:ext cx="1214437"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539750" y="1052513"/>
            <a:ext cx="81359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339" name="Text Box 3"/>
          <p:cNvSpPr txBox="1">
            <a:spLocks noChangeArrowheads="1"/>
          </p:cNvSpPr>
          <p:nvPr/>
        </p:nvSpPr>
        <p:spPr bwMode="auto">
          <a:xfrm>
            <a:off x="755650" y="404813"/>
            <a:ext cx="7488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６．遺言書作成を特にお勧めしたい方</a:t>
            </a:r>
          </a:p>
        </p:txBody>
      </p:sp>
      <p:sp>
        <p:nvSpPr>
          <p:cNvPr id="14340" name="Text Box 4"/>
          <p:cNvSpPr txBox="1">
            <a:spLocks noChangeArrowheads="1"/>
          </p:cNvSpPr>
          <p:nvPr/>
        </p:nvSpPr>
        <p:spPr bwMode="auto">
          <a:xfrm>
            <a:off x="539750" y="1127125"/>
            <a:ext cx="8353425" cy="57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t>　</a:t>
            </a:r>
            <a:r>
              <a:rPr lang="en-US" altLang="ja-JP" sz="1600"/>
              <a:t>1</a:t>
            </a:r>
            <a:r>
              <a:rPr lang="ja-JP" altLang="en-US" sz="1600"/>
              <a:t>）　法定相続分と異なる配分をしたい方</a:t>
            </a:r>
          </a:p>
          <a:p>
            <a:pPr eaLnBrk="1" hangingPunct="1">
              <a:lnSpc>
                <a:spcPct val="50000"/>
              </a:lnSpc>
              <a:spcBef>
                <a:spcPct val="50000"/>
              </a:spcBef>
              <a:buFontTx/>
              <a:buNone/>
            </a:pPr>
            <a:r>
              <a:rPr lang="ja-JP" altLang="en-US" sz="1600"/>
              <a:t>　　　　</a:t>
            </a:r>
            <a:r>
              <a:rPr lang="ja-JP" altLang="en-US" sz="1400"/>
              <a:t>相続人それぞれの生活状況などを考慮した財産配分を指定できる。</a:t>
            </a:r>
          </a:p>
          <a:p>
            <a:pPr eaLnBrk="1" hangingPunct="1">
              <a:lnSpc>
                <a:spcPct val="80000"/>
              </a:lnSpc>
              <a:spcBef>
                <a:spcPct val="50000"/>
              </a:spcBef>
              <a:buFontTx/>
              <a:buNone/>
            </a:pPr>
            <a:r>
              <a:rPr lang="ja-JP" altLang="en-US" sz="1600"/>
              <a:t>　</a:t>
            </a:r>
            <a:r>
              <a:rPr lang="en-US" altLang="ja-JP" sz="1600"/>
              <a:t>2</a:t>
            </a:r>
            <a:r>
              <a:rPr lang="ja-JP" altLang="en-US" sz="1600"/>
              <a:t>）　相続人の人数や遺産の種類・数が多い方</a:t>
            </a:r>
          </a:p>
          <a:p>
            <a:pPr eaLnBrk="1" hangingPunct="1">
              <a:lnSpc>
                <a:spcPct val="50000"/>
              </a:lnSpc>
              <a:spcBef>
                <a:spcPct val="50000"/>
              </a:spcBef>
              <a:buFontTx/>
              <a:buNone/>
            </a:pPr>
            <a:r>
              <a:rPr lang="ja-JP" altLang="en-US" sz="1600"/>
              <a:t>　　　　</a:t>
            </a:r>
            <a:r>
              <a:rPr lang="ja-JP" altLang="en-US" sz="1400"/>
              <a:t>誰が何を取得するかについて明確に指定しておけば、紛争防止になる。</a:t>
            </a:r>
          </a:p>
          <a:p>
            <a:pPr eaLnBrk="1" hangingPunct="1">
              <a:lnSpc>
                <a:spcPct val="70000"/>
              </a:lnSpc>
              <a:spcBef>
                <a:spcPct val="50000"/>
              </a:spcBef>
              <a:buFontTx/>
              <a:buNone/>
            </a:pPr>
            <a:r>
              <a:rPr lang="ja-JP" altLang="en-US" sz="1600"/>
              <a:t>　</a:t>
            </a:r>
            <a:r>
              <a:rPr lang="en-US" altLang="ja-JP" sz="1600"/>
              <a:t>3</a:t>
            </a:r>
            <a:r>
              <a:rPr lang="ja-JP" altLang="en-US" sz="1600"/>
              <a:t>）　子供がいない方</a:t>
            </a:r>
          </a:p>
          <a:p>
            <a:pPr eaLnBrk="1" hangingPunct="1">
              <a:lnSpc>
                <a:spcPct val="50000"/>
              </a:lnSpc>
              <a:spcBef>
                <a:spcPct val="50000"/>
              </a:spcBef>
              <a:buFontTx/>
              <a:buNone/>
            </a:pPr>
            <a:r>
              <a:rPr lang="ja-JP" altLang="en-US" sz="1600"/>
              <a:t>　　　　</a:t>
            </a:r>
            <a:r>
              <a:rPr lang="ja-JP" altLang="en-US" sz="1400"/>
              <a:t>配偶者と被相続人の両親又は被相続人の兄弟姉妹との協議は、なかなか円満に進みません。</a:t>
            </a:r>
          </a:p>
          <a:p>
            <a:pPr eaLnBrk="1" hangingPunct="1">
              <a:lnSpc>
                <a:spcPct val="90000"/>
              </a:lnSpc>
              <a:spcBef>
                <a:spcPct val="50000"/>
              </a:spcBef>
              <a:buFontTx/>
              <a:buNone/>
            </a:pPr>
            <a:r>
              <a:rPr lang="ja-JP" altLang="en-US" sz="1600"/>
              <a:t>　</a:t>
            </a:r>
            <a:r>
              <a:rPr lang="en-US" altLang="ja-JP" sz="1600"/>
              <a:t>4</a:t>
            </a:r>
            <a:r>
              <a:rPr lang="ja-JP" altLang="en-US" sz="1600"/>
              <a:t>）　再婚している方</a:t>
            </a:r>
          </a:p>
          <a:p>
            <a:pPr eaLnBrk="1" hangingPunct="1">
              <a:lnSpc>
                <a:spcPct val="40000"/>
              </a:lnSpc>
              <a:spcBef>
                <a:spcPct val="50000"/>
              </a:spcBef>
              <a:buFontTx/>
              <a:buNone/>
            </a:pPr>
            <a:r>
              <a:rPr lang="ja-JP" altLang="en-US" sz="1600"/>
              <a:t>　　　　</a:t>
            </a:r>
            <a:r>
              <a:rPr lang="ja-JP" altLang="en-US" sz="1400"/>
              <a:t>先妻と後妻のそれぞれに子供がいる場合。</a:t>
            </a:r>
          </a:p>
          <a:p>
            <a:pPr eaLnBrk="1" hangingPunct="1">
              <a:lnSpc>
                <a:spcPct val="80000"/>
              </a:lnSpc>
              <a:spcBef>
                <a:spcPct val="50000"/>
              </a:spcBef>
              <a:buFontTx/>
              <a:buNone/>
            </a:pPr>
            <a:r>
              <a:rPr lang="ja-JP" altLang="en-US" sz="1600"/>
              <a:t>　</a:t>
            </a:r>
            <a:r>
              <a:rPr lang="en-US" altLang="ja-JP" sz="1600"/>
              <a:t>5</a:t>
            </a:r>
            <a:r>
              <a:rPr lang="ja-JP" altLang="en-US" sz="1600"/>
              <a:t>）　個人企業の経営者・農業経営者</a:t>
            </a:r>
          </a:p>
          <a:p>
            <a:pPr eaLnBrk="1" hangingPunct="1">
              <a:lnSpc>
                <a:spcPct val="50000"/>
              </a:lnSpc>
              <a:spcBef>
                <a:spcPct val="50000"/>
              </a:spcBef>
              <a:buFontTx/>
              <a:buNone/>
            </a:pPr>
            <a:r>
              <a:rPr lang="ja-JP" altLang="en-US" sz="1600"/>
              <a:t>　　　　</a:t>
            </a:r>
            <a:r>
              <a:rPr lang="ja-JP" altLang="en-US" sz="1400"/>
              <a:t>相続によって事業用資産が分散すると、事業を承継することができません。</a:t>
            </a:r>
          </a:p>
          <a:p>
            <a:pPr eaLnBrk="1" hangingPunct="1">
              <a:lnSpc>
                <a:spcPct val="90000"/>
              </a:lnSpc>
              <a:spcBef>
                <a:spcPct val="50000"/>
              </a:spcBef>
              <a:buFontTx/>
              <a:buNone/>
            </a:pPr>
            <a:r>
              <a:rPr lang="ja-JP" altLang="en-US" sz="1600"/>
              <a:t>　</a:t>
            </a:r>
            <a:r>
              <a:rPr lang="en-US" altLang="ja-JP" sz="1600"/>
              <a:t>6</a:t>
            </a:r>
            <a:r>
              <a:rPr lang="ja-JP" altLang="en-US" sz="1600"/>
              <a:t>）　病弱あるいは障害者の家族がいる方</a:t>
            </a:r>
          </a:p>
          <a:p>
            <a:pPr eaLnBrk="1" hangingPunct="1">
              <a:lnSpc>
                <a:spcPct val="50000"/>
              </a:lnSpc>
              <a:spcBef>
                <a:spcPct val="50000"/>
              </a:spcBef>
              <a:buFontTx/>
              <a:buNone/>
            </a:pPr>
            <a:r>
              <a:rPr lang="ja-JP" altLang="en-US" sz="1600"/>
              <a:t>　　　　</a:t>
            </a:r>
            <a:r>
              <a:rPr lang="ja-JP" altLang="en-US" sz="1400"/>
              <a:t>生活弱者に対しては経済的に困らないような配慮も必要です。</a:t>
            </a:r>
          </a:p>
          <a:p>
            <a:pPr eaLnBrk="1" hangingPunct="1">
              <a:lnSpc>
                <a:spcPct val="80000"/>
              </a:lnSpc>
              <a:spcBef>
                <a:spcPct val="50000"/>
              </a:spcBef>
              <a:buFontTx/>
              <a:buNone/>
            </a:pPr>
            <a:r>
              <a:rPr lang="ja-JP" altLang="en-US" sz="1600"/>
              <a:t>　</a:t>
            </a:r>
            <a:r>
              <a:rPr lang="en-US" altLang="ja-JP" sz="1600"/>
              <a:t>7</a:t>
            </a:r>
            <a:r>
              <a:rPr lang="ja-JP" altLang="en-US" sz="1600"/>
              <a:t>）　相続人の中に行方不明者や浪費家がいる方</a:t>
            </a:r>
          </a:p>
          <a:p>
            <a:pPr eaLnBrk="1" hangingPunct="1">
              <a:lnSpc>
                <a:spcPct val="50000"/>
              </a:lnSpc>
              <a:spcBef>
                <a:spcPct val="50000"/>
              </a:spcBef>
              <a:buFontTx/>
              <a:buNone/>
            </a:pPr>
            <a:r>
              <a:rPr lang="ja-JP" altLang="en-US" sz="1600"/>
              <a:t>　　　　</a:t>
            </a:r>
            <a:r>
              <a:rPr lang="ja-JP" altLang="en-US" sz="1400"/>
              <a:t>財産を渡せない、渡したくない相続人がいる場合。</a:t>
            </a:r>
          </a:p>
          <a:p>
            <a:pPr eaLnBrk="1" hangingPunct="1">
              <a:lnSpc>
                <a:spcPct val="80000"/>
              </a:lnSpc>
              <a:spcBef>
                <a:spcPct val="50000"/>
              </a:spcBef>
              <a:buFontTx/>
              <a:buNone/>
            </a:pPr>
            <a:r>
              <a:rPr lang="ja-JP" altLang="en-US" sz="1600"/>
              <a:t>　</a:t>
            </a:r>
            <a:r>
              <a:rPr lang="en-US" altLang="ja-JP" sz="1600"/>
              <a:t>8</a:t>
            </a:r>
            <a:r>
              <a:rPr lang="ja-JP" altLang="en-US" sz="1600"/>
              <a:t>）　法定相続人以外に財産分与を考えている方</a:t>
            </a:r>
          </a:p>
          <a:p>
            <a:pPr eaLnBrk="1" hangingPunct="1">
              <a:lnSpc>
                <a:spcPct val="50000"/>
              </a:lnSpc>
              <a:spcBef>
                <a:spcPct val="50000"/>
              </a:spcBef>
              <a:buFontTx/>
              <a:buNone/>
            </a:pPr>
            <a:r>
              <a:rPr lang="ja-JP" altLang="en-US" sz="1600"/>
              <a:t>　　　　</a:t>
            </a:r>
            <a:r>
              <a:rPr lang="ja-JP" altLang="en-US" sz="1400"/>
              <a:t>例）　・死亡した息子の嫁、特別に看護にあたってくれた人、内縁の妻や婚姻外の子供などへの遺贈</a:t>
            </a:r>
          </a:p>
          <a:p>
            <a:pPr eaLnBrk="1" hangingPunct="1">
              <a:lnSpc>
                <a:spcPct val="70000"/>
              </a:lnSpc>
              <a:spcBef>
                <a:spcPct val="50000"/>
              </a:spcBef>
              <a:buFontTx/>
              <a:buNone/>
            </a:pPr>
            <a:r>
              <a:rPr lang="ja-JP" altLang="en-US" sz="1600"/>
              <a:t>　</a:t>
            </a:r>
            <a:r>
              <a:rPr lang="en-US" altLang="ja-JP" sz="1600"/>
              <a:t>9</a:t>
            </a:r>
            <a:r>
              <a:rPr lang="ja-JP" altLang="en-US" sz="1600"/>
              <a:t>）　公益法人等への寄付を考えている方</a:t>
            </a:r>
            <a:endParaRPr lang="en-US" altLang="ja-JP" sz="1600"/>
          </a:p>
          <a:p>
            <a:pPr eaLnBrk="1" hangingPunct="1">
              <a:lnSpc>
                <a:spcPct val="70000"/>
              </a:lnSpc>
              <a:spcBef>
                <a:spcPct val="50000"/>
              </a:spcBef>
              <a:buFontTx/>
              <a:buNone/>
            </a:pPr>
            <a:r>
              <a:rPr lang="en-US" altLang="ja-JP" sz="1600"/>
              <a:t>10)</a:t>
            </a:r>
            <a:r>
              <a:rPr lang="ja-JP" altLang="en-US" sz="1600"/>
              <a:t>　 法定相続人がいない方</a:t>
            </a:r>
            <a:endParaRPr lang="en-US" altLang="ja-JP" sz="1600"/>
          </a:p>
          <a:p>
            <a:pPr eaLnBrk="1" hangingPunct="1">
              <a:lnSpc>
                <a:spcPct val="70000"/>
              </a:lnSpc>
              <a:spcBef>
                <a:spcPct val="50000"/>
              </a:spcBef>
              <a:buFontTx/>
              <a:buNone/>
            </a:pPr>
            <a:r>
              <a:rPr lang="ja-JP" altLang="en-US" sz="1600"/>
              <a:t>　　　 </a:t>
            </a:r>
            <a:r>
              <a:rPr lang="ja-JP" altLang="en-US" sz="1400"/>
              <a:t>法定相続人がいないと、相続財産は国庫に収納されます。</a:t>
            </a:r>
            <a:endParaRPr lang="en-US" altLang="ja-JP" sz="1400"/>
          </a:p>
          <a:p>
            <a:pPr eaLnBrk="1" hangingPunct="1">
              <a:lnSpc>
                <a:spcPct val="70000"/>
              </a:lnSpc>
              <a:spcBef>
                <a:spcPct val="50000"/>
              </a:spcBef>
              <a:buFontTx/>
              <a:buNone/>
            </a:pPr>
            <a:endParaRPr lang="ja-JP" altLang="en-US" sz="1600"/>
          </a:p>
        </p:txBody>
      </p:sp>
      <p:pic>
        <p:nvPicPr>
          <p:cNvPr id="14341" name="Picture 6" descr="MCj039630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488" y="3573463"/>
            <a:ext cx="1511300" cy="146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F2B4FCB7-9C2D-47D8-8C41-302F1D084BA8}" type="slidenum">
              <a:rPr lang="en-US" altLang="ja-JP" sz="1400" smtClean="0"/>
              <a:pPr>
                <a:spcBef>
                  <a:spcPct val="0"/>
                </a:spcBef>
                <a:buFontTx/>
                <a:buNone/>
              </a:pPr>
              <a:t>9</a:t>
            </a:fld>
            <a:endParaRPr lang="en-US" altLang="ja-JP"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539750" y="1052513"/>
            <a:ext cx="83534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63" name="Text Box 3"/>
          <p:cNvSpPr txBox="1">
            <a:spLocks noChangeArrowheads="1"/>
          </p:cNvSpPr>
          <p:nvPr/>
        </p:nvSpPr>
        <p:spPr bwMode="auto">
          <a:xfrm>
            <a:off x="755650" y="404813"/>
            <a:ext cx="7488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７．遺言があるのが望ましい例</a:t>
            </a:r>
          </a:p>
        </p:txBody>
      </p:sp>
      <p:sp>
        <p:nvSpPr>
          <p:cNvPr id="15364" name="Text Box 8"/>
          <p:cNvSpPr txBox="1">
            <a:spLocks noChangeArrowheads="1"/>
          </p:cNvSpPr>
          <p:nvPr/>
        </p:nvSpPr>
        <p:spPr bwMode="auto">
          <a:xfrm>
            <a:off x="684213" y="1196975"/>
            <a:ext cx="2447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0"/>
              <a:t>●</a:t>
            </a:r>
            <a:r>
              <a:rPr lang="ja-JP" altLang="en-US" sz="1600"/>
              <a:t>事例１（子のない妻）</a:t>
            </a:r>
          </a:p>
        </p:txBody>
      </p:sp>
      <p:sp>
        <p:nvSpPr>
          <p:cNvPr id="15365" name="Text Box 27"/>
          <p:cNvSpPr txBox="1">
            <a:spLocks noChangeArrowheads="1"/>
          </p:cNvSpPr>
          <p:nvPr/>
        </p:nvSpPr>
        <p:spPr bwMode="auto">
          <a:xfrm>
            <a:off x="1835150" y="5229225"/>
            <a:ext cx="1584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ja-JP" sz="1800"/>
          </a:p>
        </p:txBody>
      </p:sp>
      <p:grpSp>
        <p:nvGrpSpPr>
          <p:cNvPr id="15366" name="Organization Chart 66"/>
          <p:cNvGrpSpPr>
            <a:grpSpLocks/>
          </p:cNvGrpSpPr>
          <p:nvPr/>
        </p:nvGrpSpPr>
        <p:grpSpPr bwMode="auto">
          <a:xfrm>
            <a:off x="539750" y="1557338"/>
            <a:ext cx="3527425" cy="1800225"/>
            <a:chOff x="2080" y="1544"/>
            <a:chExt cx="2507" cy="1134"/>
          </a:xfrm>
        </p:grpSpPr>
        <p:cxnSp>
          <p:nvCxnSpPr>
            <p:cNvPr id="15434" name="_s8269"/>
            <p:cNvCxnSpPr>
              <a:cxnSpLocks noChangeShapeType="1"/>
              <a:stCxn id="15442" idx="0"/>
              <a:endCxn id="15441" idx="0"/>
            </p:cNvCxnSpPr>
            <p:nvPr/>
          </p:nvCxnSpPr>
          <p:spPr bwMode="auto">
            <a:xfrm rot="-5400000" flipH="1" flipV="1">
              <a:off x="3882" y="1833"/>
              <a:ext cx="1" cy="635"/>
            </a:xfrm>
            <a:prstGeom prst="bentConnector3">
              <a:avLst>
                <a:gd name="adj1" fmla="val 1400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435" name="_s2053"/>
            <p:cNvCxnSpPr>
              <a:cxnSpLocks noChangeShapeType="1"/>
              <a:stCxn id="15441" idx="0"/>
              <a:endCxn id="15438" idx="2"/>
            </p:cNvCxnSpPr>
            <p:nvPr/>
          </p:nvCxnSpPr>
          <p:spPr bwMode="auto">
            <a:xfrm rot="5400000" flipH="1">
              <a:off x="3170" y="1756"/>
              <a:ext cx="303" cy="486"/>
            </a:xfrm>
            <a:prstGeom prst="bentConnector3">
              <a:avLst>
                <a:gd name="adj1" fmla="val 23764"/>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436" name="_s2054"/>
            <p:cNvCxnSpPr>
              <a:cxnSpLocks noChangeShapeType="1"/>
            </p:cNvCxnSpPr>
            <p:nvPr/>
          </p:nvCxnSpPr>
          <p:spPr bwMode="auto">
            <a:xfrm rot="-5400000">
              <a:off x="2865" y="1926"/>
              <a:ext cx="424" cy="4"/>
            </a:xfrm>
            <a:prstGeom prst="bentConnector3">
              <a:avLst>
                <a:gd name="adj1" fmla="val 1698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437" name="_s2055"/>
            <p:cNvCxnSpPr>
              <a:cxnSpLocks noChangeShapeType="1"/>
            </p:cNvCxnSpPr>
            <p:nvPr/>
          </p:nvCxnSpPr>
          <p:spPr bwMode="auto">
            <a:xfrm rot="-5400000">
              <a:off x="2657" y="1729"/>
              <a:ext cx="304" cy="540"/>
            </a:xfrm>
            <a:prstGeom prst="bentConnector3">
              <a:avLst>
                <a:gd name="adj1" fmla="val 2368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5438" name="_s2056"/>
            <p:cNvSpPr>
              <a:spLocks noChangeArrowheads="1"/>
            </p:cNvSpPr>
            <p:nvPr/>
          </p:nvSpPr>
          <p:spPr bwMode="auto">
            <a:xfrm>
              <a:off x="2187" y="1559"/>
              <a:ext cx="1783" cy="288"/>
            </a:xfrm>
            <a:prstGeom prst="roundRect">
              <a:avLst>
                <a:gd name="adj" fmla="val 16667"/>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Lst>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実父（故人）　　実母（故人）</a:t>
              </a:r>
            </a:p>
          </p:txBody>
        </p:sp>
        <p:sp>
          <p:nvSpPr>
            <p:cNvPr id="15439" name="_s2057"/>
            <p:cNvSpPr>
              <a:spLocks noChangeArrowheads="1"/>
            </p:cNvSpPr>
            <p:nvPr/>
          </p:nvSpPr>
          <p:spPr bwMode="auto">
            <a:xfrm>
              <a:off x="2402" y="2151"/>
              <a:ext cx="274" cy="24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Ａ</a:t>
              </a:r>
            </a:p>
          </p:txBody>
        </p:sp>
        <p:sp>
          <p:nvSpPr>
            <p:cNvPr id="15440" name="_s2058"/>
            <p:cNvSpPr>
              <a:spLocks noChangeArrowheads="1"/>
            </p:cNvSpPr>
            <p:nvPr/>
          </p:nvSpPr>
          <p:spPr bwMode="auto">
            <a:xfrm>
              <a:off x="2933" y="2151"/>
              <a:ext cx="274" cy="24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Ｂ</a:t>
              </a:r>
            </a:p>
          </p:txBody>
        </p:sp>
        <p:sp>
          <p:nvSpPr>
            <p:cNvPr id="15441" name="_s2059"/>
            <p:cNvSpPr>
              <a:spLocks noChangeArrowheads="1"/>
            </p:cNvSpPr>
            <p:nvPr/>
          </p:nvSpPr>
          <p:spPr bwMode="auto">
            <a:xfrm>
              <a:off x="3403" y="2150"/>
              <a:ext cx="324" cy="288"/>
            </a:xfrm>
            <a:prstGeom prst="roundRect">
              <a:avLst>
                <a:gd name="adj" fmla="val 50000"/>
              </a:avLst>
            </a:prstGeom>
            <a:solidFill>
              <a:srgbClr val="FFFF00"/>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本人</a:t>
              </a:r>
            </a:p>
          </p:txBody>
        </p:sp>
        <p:sp>
          <p:nvSpPr>
            <p:cNvPr id="15442" name="_s8268"/>
            <p:cNvSpPr>
              <a:spLocks noChangeArrowheads="1"/>
            </p:cNvSpPr>
            <p:nvPr/>
          </p:nvSpPr>
          <p:spPr bwMode="auto">
            <a:xfrm>
              <a:off x="4038" y="2150"/>
              <a:ext cx="274" cy="24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妻</a:t>
              </a:r>
            </a:p>
          </p:txBody>
        </p:sp>
        <p:sp>
          <p:nvSpPr>
            <p:cNvPr id="15443" name="Text Box 83"/>
            <p:cNvSpPr txBox="1">
              <a:spLocks noChangeArrowheads="1"/>
            </p:cNvSpPr>
            <p:nvPr/>
          </p:nvSpPr>
          <p:spPr bwMode="auto">
            <a:xfrm>
              <a:off x="3564" y="2451"/>
              <a:ext cx="61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子供なし</a:t>
              </a:r>
            </a:p>
          </p:txBody>
        </p:sp>
      </p:grpSp>
      <p:sp>
        <p:nvSpPr>
          <p:cNvPr id="15367" name="Line 78"/>
          <p:cNvSpPr>
            <a:spLocks noChangeShapeType="1"/>
          </p:cNvSpPr>
          <p:nvPr/>
        </p:nvSpPr>
        <p:spPr bwMode="auto">
          <a:xfrm>
            <a:off x="1778000" y="1831975"/>
            <a:ext cx="288925"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68" name="Text Box 80"/>
          <p:cNvSpPr txBox="1">
            <a:spLocks noChangeArrowheads="1"/>
          </p:cNvSpPr>
          <p:nvPr/>
        </p:nvSpPr>
        <p:spPr bwMode="auto">
          <a:xfrm>
            <a:off x="4859338" y="1196975"/>
            <a:ext cx="2447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0"/>
              <a:t>●</a:t>
            </a:r>
            <a:r>
              <a:rPr lang="ja-JP" altLang="en-US" sz="1600"/>
              <a:t>事例２（子のない嫁）</a:t>
            </a:r>
          </a:p>
        </p:txBody>
      </p:sp>
      <p:sp>
        <p:nvSpPr>
          <p:cNvPr id="15369" name="Text Box 81"/>
          <p:cNvSpPr txBox="1">
            <a:spLocks noChangeArrowheads="1"/>
          </p:cNvSpPr>
          <p:nvPr/>
        </p:nvSpPr>
        <p:spPr bwMode="auto">
          <a:xfrm>
            <a:off x="1258888" y="2968625"/>
            <a:ext cx="647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各</a:t>
            </a:r>
            <a:r>
              <a:rPr lang="en-US" altLang="ja-JP" sz="1200"/>
              <a:t>1/8</a:t>
            </a:r>
          </a:p>
        </p:txBody>
      </p:sp>
      <p:sp>
        <p:nvSpPr>
          <p:cNvPr id="15370" name="Text Box 82"/>
          <p:cNvSpPr txBox="1">
            <a:spLocks noChangeArrowheads="1"/>
          </p:cNvSpPr>
          <p:nvPr/>
        </p:nvSpPr>
        <p:spPr bwMode="auto">
          <a:xfrm>
            <a:off x="3708400" y="2708275"/>
            <a:ext cx="647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a:t>3/4</a:t>
            </a:r>
          </a:p>
        </p:txBody>
      </p:sp>
      <p:grpSp>
        <p:nvGrpSpPr>
          <p:cNvPr id="15371" name="Organization Chart 84"/>
          <p:cNvGrpSpPr>
            <a:grpSpLocks/>
          </p:cNvGrpSpPr>
          <p:nvPr/>
        </p:nvGrpSpPr>
        <p:grpSpPr bwMode="auto">
          <a:xfrm>
            <a:off x="4572000" y="1584325"/>
            <a:ext cx="4032250" cy="1957388"/>
            <a:chOff x="1363" y="1544"/>
            <a:chExt cx="2867" cy="1233"/>
          </a:xfrm>
        </p:grpSpPr>
        <p:cxnSp>
          <p:nvCxnSpPr>
            <p:cNvPr id="15423" name="_s2064"/>
            <p:cNvCxnSpPr>
              <a:cxnSpLocks noChangeShapeType="1"/>
              <a:stCxn id="15433" idx="0"/>
              <a:endCxn id="15427" idx="2"/>
            </p:cNvCxnSpPr>
            <p:nvPr/>
          </p:nvCxnSpPr>
          <p:spPr bwMode="auto">
            <a:xfrm rot="5400000" flipH="1">
              <a:off x="3149" y="1701"/>
              <a:ext cx="382" cy="521"/>
            </a:xfrm>
            <a:prstGeom prst="bentConnector3">
              <a:avLst>
                <a:gd name="adj1" fmla="val 18847"/>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424" name="_s2065"/>
            <p:cNvCxnSpPr>
              <a:cxnSpLocks noChangeShapeType="1"/>
            </p:cNvCxnSpPr>
            <p:nvPr/>
          </p:nvCxnSpPr>
          <p:spPr bwMode="auto">
            <a:xfrm flipV="1">
              <a:off x="2102" y="2268"/>
              <a:ext cx="289" cy="2"/>
            </a:xfrm>
            <a:prstGeom prst="bentConnector3">
              <a:avLst>
                <a:gd name="adj1" fmla="val 2812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425" name="_s2066"/>
            <p:cNvCxnSpPr>
              <a:cxnSpLocks noChangeShapeType="1"/>
              <a:stCxn id="15429" idx="0"/>
            </p:cNvCxnSpPr>
            <p:nvPr/>
          </p:nvCxnSpPr>
          <p:spPr bwMode="auto">
            <a:xfrm rot="5400000" flipH="1">
              <a:off x="2847" y="1912"/>
              <a:ext cx="470" cy="6"/>
            </a:xfrm>
            <a:prstGeom prst="bentConnector3">
              <a:avLst>
                <a:gd name="adj1" fmla="val 15319"/>
              </a:avLst>
            </a:prstGeom>
            <a:noFill/>
            <a:ln w="31750">
              <a:solidFill>
                <a:schemeClr val="tx1"/>
              </a:solidFill>
              <a:miter lim="800000"/>
              <a:headEnd/>
              <a:tailEnd/>
            </a:ln>
            <a:extLst>
              <a:ext uri="{909E8E84-426E-40DD-AFC4-6F175D3DCCD1}">
                <a14:hiddenFill xmlns:a14="http://schemas.microsoft.com/office/drawing/2010/main">
                  <a:noFill/>
                </a14:hiddenFill>
              </a:ext>
            </a:extLst>
          </p:spPr>
        </p:cxnSp>
        <p:cxnSp>
          <p:nvCxnSpPr>
            <p:cNvPr id="15426" name="_s2067"/>
            <p:cNvCxnSpPr>
              <a:cxnSpLocks noChangeShapeType="1"/>
              <a:stCxn id="15428" idx="0"/>
              <a:endCxn id="15427" idx="2"/>
            </p:cNvCxnSpPr>
            <p:nvPr/>
          </p:nvCxnSpPr>
          <p:spPr bwMode="auto">
            <a:xfrm rot="-5400000">
              <a:off x="2619" y="1691"/>
              <a:ext cx="380" cy="539"/>
            </a:xfrm>
            <a:prstGeom prst="bentConnector3">
              <a:avLst>
                <a:gd name="adj1" fmla="val 1894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5427" name="_s2068"/>
            <p:cNvSpPr>
              <a:spLocks noChangeArrowheads="1"/>
            </p:cNvSpPr>
            <p:nvPr/>
          </p:nvSpPr>
          <p:spPr bwMode="auto">
            <a:xfrm>
              <a:off x="2187" y="1559"/>
              <a:ext cx="1783" cy="212"/>
            </a:xfrm>
            <a:prstGeom prst="roundRect">
              <a:avLst>
                <a:gd name="adj" fmla="val 16667"/>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Lst>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　　　　　　　　　　　　　　</a:t>
              </a:r>
              <a:r>
                <a:rPr lang="ja-JP" altLang="en-US" sz="1400"/>
                <a:t>故人</a:t>
              </a:r>
              <a:r>
                <a:rPr lang="ja-JP" altLang="en-US" sz="1600"/>
                <a:t>　</a:t>
              </a:r>
            </a:p>
          </p:txBody>
        </p:sp>
        <p:sp>
          <p:nvSpPr>
            <p:cNvPr id="15428" name="_s2069"/>
            <p:cNvSpPr>
              <a:spLocks noChangeArrowheads="1"/>
            </p:cNvSpPr>
            <p:nvPr/>
          </p:nvSpPr>
          <p:spPr bwMode="auto">
            <a:xfrm>
              <a:off x="2401" y="2151"/>
              <a:ext cx="275" cy="243"/>
            </a:xfrm>
            <a:prstGeom prst="roundRect">
              <a:avLst>
                <a:gd name="adj" fmla="val 50000"/>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Ａ</a:t>
              </a:r>
            </a:p>
          </p:txBody>
        </p:sp>
        <p:sp>
          <p:nvSpPr>
            <p:cNvPr id="15429" name="_s2070"/>
            <p:cNvSpPr>
              <a:spLocks noChangeArrowheads="1"/>
            </p:cNvSpPr>
            <p:nvPr/>
          </p:nvSpPr>
          <p:spPr bwMode="auto">
            <a:xfrm>
              <a:off x="2948" y="2150"/>
              <a:ext cx="275" cy="243"/>
            </a:xfrm>
            <a:prstGeom prst="roundRect">
              <a:avLst>
                <a:gd name="adj" fmla="val 15329"/>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Ｂ</a:t>
              </a:r>
            </a:p>
          </p:txBody>
        </p:sp>
        <p:sp>
          <p:nvSpPr>
            <p:cNvPr id="15430" name="Line 96"/>
            <p:cNvSpPr>
              <a:spLocks noChangeShapeType="1"/>
            </p:cNvSpPr>
            <p:nvPr/>
          </p:nvSpPr>
          <p:spPr bwMode="auto">
            <a:xfrm>
              <a:off x="2899" y="1680"/>
              <a:ext cx="307" cy="1"/>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31" name="_s1035"/>
            <p:cNvSpPr>
              <a:spLocks noChangeArrowheads="1"/>
            </p:cNvSpPr>
            <p:nvPr/>
          </p:nvSpPr>
          <p:spPr bwMode="auto">
            <a:xfrm>
              <a:off x="2592" y="1544"/>
              <a:ext cx="324" cy="288"/>
            </a:xfrm>
            <a:prstGeom prst="roundRect">
              <a:avLst>
                <a:gd name="adj" fmla="val 50000"/>
              </a:avLst>
            </a:prstGeom>
            <a:solidFill>
              <a:srgbClr val="FFFF00"/>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本人</a:t>
              </a:r>
              <a:endParaRPr lang="ja-JP" altLang="en-US" sz="1800"/>
            </a:p>
          </p:txBody>
        </p:sp>
        <p:sp>
          <p:nvSpPr>
            <p:cNvPr id="15432" name="_s2073"/>
            <p:cNvSpPr>
              <a:spLocks noChangeArrowheads="1"/>
            </p:cNvSpPr>
            <p:nvPr/>
          </p:nvSpPr>
          <p:spPr bwMode="auto">
            <a:xfrm>
              <a:off x="1823" y="2143"/>
              <a:ext cx="275" cy="243"/>
            </a:xfrm>
            <a:prstGeom prst="roundRect">
              <a:avLst>
                <a:gd name="adj" fmla="val 45139"/>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妻</a:t>
              </a:r>
            </a:p>
          </p:txBody>
        </p:sp>
        <p:sp>
          <p:nvSpPr>
            <p:cNvPr id="15433" name="_s2074"/>
            <p:cNvSpPr>
              <a:spLocks noChangeArrowheads="1"/>
            </p:cNvSpPr>
            <p:nvPr/>
          </p:nvSpPr>
          <p:spPr bwMode="auto">
            <a:xfrm>
              <a:off x="3462" y="2153"/>
              <a:ext cx="275" cy="243"/>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Ｃ</a:t>
              </a:r>
            </a:p>
          </p:txBody>
        </p:sp>
      </p:grpSp>
      <p:sp>
        <p:nvSpPr>
          <p:cNvPr id="15372" name="_s1036"/>
          <p:cNvSpPr>
            <a:spLocks noChangeArrowheads="1"/>
          </p:cNvSpPr>
          <p:nvPr/>
        </p:nvSpPr>
        <p:spPr bwMode="auto">
          <a:xfrm>
            <a:off x="7150100" y="1584325"/>
            <a:ext cx="385763" cy="385763"/>
          </a:xfrm>
          <a:prstGeom prst="roundRect">
            <a:avLst>
              <a:gd name="adj"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妻</a:t>
            </a:r>
            <a:endParaRPr lang="ja-JP" altLang="en-US" sz="1800"/>
          </a:p>
        </p:txBody>
      </p:sp>
      <p:sp>
        <p:nvSpPr>
          <p:cNvPr id="15373" name="Text Box 100"/>
          <p:cNvSpPr txBox="1">
            <a:spLocks noChangeArrowheads="1"/>
          </p:cNvSpPr>
          <p:nvPr/>
        </p:nvSpPr>
        <p:spPr bwMode="auto">
          <a:xfrm>
            <a:off x="2124075" y="5661025"/>
            <a:ext cx="647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各</a:t>
            </a:r>
            <a:r>
              <a:rPr lang="en-US" altLang="ja-JP" sz="1200"/>
              <a:t>1/6</a:t>
            </a:r>
          </a:p>
        </p:txBody>
      </p:sp>
      <p:grpSp>
        <p:nvGrpSpPr>
          <p:cNvPr id="15374" name="Organization Chart 101"/>
          <p:cNvGrpSpPr>
            <a:grpSpLocks/>
          </p:cNvGrpSpPr>
          <p:nvPr/>
        </p:nvGrpSpPr>
        <p:grpSpPr bwMode="auto">
          <a:xfrm>
            <a:off x="684213" y="4221163"/>
            <a:ext cx="3527425" cy="1800225"/>
            <a:chOff x="2080" y="1544"/>
            <a:chExt cx="2507" cy="1134"/>
          </a:xfrm>
        </p:grpSpPr>
        <p:cxnSp>
          <p:nvCxnSpPr>
            <p:cNvPr id="15412" name="_s2077"/>
            <p:cNvCxnSpPr>
              <a:cxnSpLocks noChangeShapeType="1"/>
              <a:stCxn id="15418" idx="0"/>
              <a:endCxn id="15415" idx="2"/>
            </p:cNvCxnSpPr>
            <p:nvPr/>
          </p:nvCxnSpPr>
          <p:spPr bwMode="auto">
            <a:xfrm rot="5400000" flipH="1">
              <a:off x="3133" y="1717"/>
              <a:ext cx="379" cy="487"/>
            </a:xfrm>
            <a:prstGeom prst="bentConnector3">
              <a:avLst>
                <a:gd name="adj1" fmla="val 1899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413" name="_s2078"/>
            <p:cNvCxnSpPr>
              <a:cxnSpLocks noChangeShapeType="1"/>
              <a:stCxn id="15417" idx="0"/>
            </p:cNvCxnSpPr>
            <p:nvPr/>
          </p:nvCxnSpPr>
          <p:spPr bwMode="auto">
            <a:xfrm rot="-5400000">
              <a:off x="2841" y="1915"/>
              <a:ext cx="473" cy="3"/>
            </a:xfrm>
            <a:prstGeom prst="bentConnector3">
              <a:avLst>
                <a:gd name="adj1" fmla="val 1522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414" name="_s2079"/>
            <p:cNvCxnSpPr>
              <a:cxnSpLocks noChangeShapeType="1"/>
              <a:stCxn id="15416" idx="0"/>
              <a:endCxn id="15415" idx="2"/>
            </p:cNvCxnSpPr>
            <p:nvPr/>
          </p:nvCxnSpPr>
          <p:spPr bwMode="auto">
            <a:xfrm rot="-5400000">
              <a:off x="2632" y="1703"/>
              <a:ext cx="380" cy="515"/>
            </a:xfrm>
            <a:prstGeom prst="bentConnector3">
              <a:avLst>
                <a:gd name="adj1" fmla="val 1894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5415" name="_s2080"/>
            <p:cNvSpPr>
              <a:spLocks noChangeArrowheads="1"/>
            </p:cNvSpPr>
            <p:nvPr/>
          </p:nvSpPr>
          <p:spPr bwMode="auto">
            <a:xfrm>
              <a:off x="2187" y="1559"/>
              <a:ext cx="1783" cy="212"/>
            </a:xfrm>
            <a:prstGeom prst="roundRect">
              <a:avLst>
                <a:gd name="adj" fmla="val 16667"/>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Lst>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　　　　　　　　　　　　　</a:t>
              </a:r>
              <a:r>
                <a:rPr lang="en-US" altLang="ja-JP" sz="1200"/>
                <a:t>1/2</a:t>
              </a:r>
              <a:r>
                <a:rPr lang="ja-JP" altLang="en-US" sz="1600"/>
                <a:t>　</a:t>
              </a:r>
            </a:p>
          </p:txBody>
        </p:sp>
        <p:sp>
          <p:nvSpPr>
            <p:cNvPr id="15416" name="_s2081"/>
            <p:cNvSpPr>
              <a:spLocks noChangeArrowheads="1"/>
            </p:cNvSpPr>
            <p:nvPr/>
          </p:nvSpPr>
          <p:spPr bwMode="auto">
            <a:xfrm>
              <a:off x="2402" y="2151"/>
              <a:ext cx="274" cy="24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Ａ</a:t>
              </a:r>
            </a:p>
          </p:txBody>
        </p:sp>
        <p:sp>
          <p:nvSpPr>
            <p:cNvPr id="15417" name="_s2082"/>
            <p:cNvSpPr>
              <a:spLocks noChangeArrowheads="1"/>
            </p:cNvSpPr>
            <p:nvPr/>
          </p:nvSpPr>
          <p:spPr bwMode="auto">
            <a:xfrm>
              <a:off x="2939" y="2153"/>
              <a:ext cx="274" cy="24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Ｂ</a:t>
              </a:r>
            </a:p>
          </p:txBody>
        </p:sp>
        <p:sp>
          <p:nvSpPr>
            <p:cNvPr id="15418" name="_s2083"/>
            <p:cNvSpPr>
              <a:spLocks noChangeArrowheads="1"/>
            </p:cNvSpPr>
            <p:nvPr/>
          </p:nvSpPr>
          <p:spPr bwMode="auto">
            <a:xfrm>
              <a:off x="3403" y="2150"/>
              <a:ext cx="275" cy="243"/>
            </a:xfrm>
            <a:prstGeom prst="roundRect">
              <a:avLst>
                <a:gd name="adj" fmla="val 15329"/>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Ｃ</a:t>
              </a:r>
            </a:p>
          </p:txBody>
        </p:sp>
        <p:sp>
          <p:nvSpPr>
            <p:cNvPr id="15419" name="Text Box 110"/>
            <p:cNvSpPr txBox="1">
              <a:spLocks noChangeArrowheads="1"/>
            </p:cNvSpPr>
            <p:nvPr/>
          </p:nvSpPr>
          <p:spPr bwMode="auto">
            <a:xfrm>
              <a:off x="2183" y="2451"/>
              <a:ext cx="66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行方不明</a:t>
              </a:r>
            </a:p>
          </p:txBody>
        </p:sp>
        <p:sp>
          <p:nvSpPr>
            <p:cNvPr id="15420" name="Line 111"/>
            <p:cNvSpPr>
              <a:spLocks noChangeShapeType="1"/>
            </p:cNvSpPr>
            <p:nvPr/>
          </p:nvSpPr>
          <p:spPr bwMode="auto">
            <a:xfrm>
              <a:off x="2899" y="1680"/>
              <a:ext cx="307" cy="1"/>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21" name="_s1035"/>
            <p:cNvSpPr>
              <a:spLocks noChangeArrowheads="1"/>
            </p:cNvSpPr>
            <p:nvPr/>
          </p:nvSpPr>
          <p:spPr bwMode="auto">
            <a:xfrm>
              <a:off x="2592" y="1544"/>
              <a:ext cx="324" cy="288"/>
            </a:xfrm>
            <a:prstGeom prst="roundRect">
              <a:avLst>
                <a:gd name="adj" fmla="val 50000"/>
              </a:avLst>
            </a:prstGeom>
            <a:solidFill>
              <a:srgbClr val="FFFF00"/>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本人</a:t>
              </a:r>
              <a:endParaRPr lang="ja-JP" altLang="en-US" sz="1800"/>
            </a:p>
          </p:txBody>
        </p:sp>
        <p:sp>
          <p:nvSpPr>
            <p:cNvPr id="15422" name="_s1036"/>
            <p:cNvSpPr>
              <a:spLocks noChangeArrowheads="1"/>
            </p:cNvSpPr>
            <p:nvPr/>
          </p:nvSpPr>
          <p:spPr bwMode="auto">
            <a:xfrm>
              <a:off x="3212" y="1562"/>
              <a:ext cx="274" cy="24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妻</a:t>
              </a:r>
              <a:endParaRPr lang="ja-JP" altLang="en-US" sz="1800"/>
            </a:p>
          </p:txBody>
        </p:sp>
      </p:grpSp>
      <p:sp>
        <p:nvSpPr>
          <p:cNvPr id="15375" name="Text Box 113"/>
          <p:cNvSpPr txBox="1">
            <a:spLocks noChangeArrowheads="1"/>
          </p:cNvSpPr>
          <p:nvPr/>
        </p:nvSpPr>
        <p:spPr bwMode="auto">
          <a:xfrm>
            <a:off x="684213" y="3716338"/>
            <a:ext cx="30956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0"/>
              <a:t>●</a:t>
            </a:r>
            <a:r>
              <a:rPr lang="ja-JP" altLang="en-US" sz="1600"/>
              <a:t>事例３（行方不明の相続人）</a:t>
            </a:r>
          </a:p>
        </p:txBody>
      </p:sp>
      <p:sp>
        <p:nvSpPr>
          <p:cNvPr id="15376" name="Text Box 117"/>
          <p:cNvSpPr txBox="1">
            <a:spLocks noChangeArrowheads="1"/>
          </p:cNvSpPr>
          <p:nvPr/>
        </p:nvSpPr>
        <p:spPr bwMode="auto">
          <a:xfrm>
            <a:off x="7019925" y="2997200"/>
            <a:ext cx="647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t>各</a:t>
            </a:r>
            <a:r>
              <a:rPr lang="en-US" altLang="ja-JP" sz="1200"/>
              <a:t>1/2</a:t>
            </a:r>
            <a:endParaRPr lang="en-US" altLang="ja-JP" sz="1800"/>
          </a:p>
        </p:txBody>
      </p:sp>
      <p:sp>
        <p:nvSpPr>
          <p:cNvPr id="15377" name="Text Box 95"/>
          <p:cNvSpPr txBox="1">
            <a:spLocks noChangeArrowheads="1"/>
          </p:cNvSpPr>
          <p:nvPr/>
        </p:nvSpPr>
        <p:spPr bwMode="auto">
          <a:xfrm>
            <a:off x="4643438" y="2997200"/>
            <a:ext cx="2160587"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本人を献身的　　　故人</a:t>
            </a:r>
          </a:p>
          <a:p>
            <a:pPr eaLnBrk="1" hangingPunct="1">
              <a:lnSpc>
                <a:spcPct val="40000"/>
              </a:lnSpc>
              <a:spcBef>
                <a:spcPct val="50000"/>
              </a:spcBef>
              <a:buFontTx/>
              <a:buNone/>
            </a:pPr>
            <a:r>
              <a:rPr lang="ja-JP" altLang="en-US" sz="1400"/>
              <a:t>　　に看護</a:t>
            </a:r>
          </a:p>
        </p:txBody>
      </p:sp>
      <p:sp>
        <p:nvSpPr>
          <p:cNvPr id="15378" name="Text Box 124"/>
          <p:cNvSpPr txBox="1">
            <a:spLocks noChangeArrowheads="1"/>
          </p:cNvSpPr>
          <p:nvPr/>
        </p:nvSpPr>
        <p:spPr bwMode="auto">
          <a:xfrm>
            <a:off x="4816475" y="3675063"/>
            <a:ext cx="410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0"/>
              <a:t>●</a:t>
            </a:r>
            <a:r>
              <a:rPr lang="ja-JP" altLang="en-US" sz="1600"/>
              <a:t>事例４（先妻の子供、後妻とその子供）</a:t>
            </a:r>
          </a:p>
        </p:txBody>
      </p:sp>
      <p:grpSp>
        <p:nvGrpSpPr>
          <p:cNvPr id="15379" name="Organization Chart 125"/>
          <p:cNvGrpSpPr>
            <a:grpSpLocks/>
          </p:cNvGrpSpPr>
          <p:nvPr/>
        </p:nvGrpSpPr>
        <p:grpSpPr bwMode="auto">
          <a:xfrm>
            <a:off x="3851275" y="4149725"/>
            <a:ext cx="5292725" cy="2159000"/>
            <a:chOff x="1260" y="1544"/>
            <a:chExt cx="3763" cy="1360"/>
          </a:xfrm>
        </p:grpSpPr>
        <p:cxnSp>
          <p:nvCxnSpPr>
            <p:cNvPr id="15388" name="_s2090"/>
            <p:cNvCxnSpPr>
              <a:cxnSpLocks noChangeShapeType="1"/>
            </p:cNvCxnSpPr>
            <p:nvPr/>
          </p:nvCxnSpPr>
          <p:spPr bwMode="auto">
            <a:xfrm rot="5400000" flipH="1">
              <a:off x="4070" y="1809"/>
              <a:ext cx="332" cy="5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389" name="_s2091"/>
            <p:cNvCxnSpPr>
              <a:cxnSpLocks noChangeShapeType="1"/>
            </p:cNvCxnSpPr>
            <p:nvPr/>
          </p:nvCxnSpPr>
          <p:spPr bwMode="auto">
            <a:xfrm rot="-5400000">
              <a:off x="3809" y="1842"/>
              <a:ext cx="326" cy="2"/>
            </a:xfrm>
            <a:prstGeom prst="bentConnector3">
              <a:avLst>
                <a:gd name="adj1" fmla="val 22088"/>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390" name="_s2092"/>
            <p:cNvCxnSpPr>
              <a:cxnSpLocks noChangeShapeType="1"/>
              <a:stCxn id="15404" idx="0"/>
            </p:cNvCxnSpPr>
            <p:nvPr/>
          </p:nvCxnSpPr>
          <p:spPr bwMode="auto">
            <a:xfrm rot="-5400000">
              <a:off x="2216" y="2294"/>
              <a:ext cx="312" cy="1"/>
            </a:xfrm>
            <a:prstGeom prst="bentConnector3">
              <a:avLst>
                <a:gd name="adj1" fmla="val 2307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391" name="_s2093"/>
            <p:cNvCxnSpPr>
              <a:cxnSpLocks noChangeShapeType="1"/>
              <a:stCxn id="15403" idx="0"/>
              <a:endCxn id="15401" idx="2"/>
            </p:cNvCxnSpPr>
            <p:nvPr/>
          </p:nvCxnSpPr>
          <p:spPr bwMode="auto">
            <a:xfrm rot="-5400000">
              <a:off x="2109" y="2189"/>
              <a:ext cx="166" cy="358"/>
            </a:xfrm>
            <a:prstGeom prst="bentConnector3">
              <a:avLst>
                <a:gd name="adj1" fmla="val 4337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392" name="_s2094"/>
            <p:cNvCxnSpPr>
              <a:cxnSpLocks noChangeShapeType="1"/>
              <a:stCxn id="15402" idx="0"/>
              <a:endCxn id="15401" idx="2"/>
            </p:cNvCxnSpPr>
            <p:nvPr/>
          </p:nvCxnSpPr>
          <p:spPr bwMode="auto">
            <a:xfrm rot="5400000" flipH="1">
              <a:off x="2468" y="2188"/>
              <a:ext cx="166" cy="359"/>
            </a:xfrm>
            <a:prstGeom prst="bentConnector3">
              <a:avLst>
                <a:gd name="adj1" fmla="val 4397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393" name="_s2095"/>
            <p:cNvCxnSpPr>
              <a:cxnSpLocks noChangeShapeType="1"/>
            </p:cNvCxnSpPr>
            <p:nvPr/>
          </p:nvCxnSpPr>
          <p:spPr bwMode="auto">
            <a:xfrm rot="-5400000">
              <a:off x="2924" y="1611"/>
              <a:ext cx="110" cy="679"/>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394" name="_s2096"/>
            <p:cNvCxnSpPr>
              <a:cxnSpLocks noChangeShapeType="1"/>
            </p:cNvCxnSpPr>
            <p:nvPr/>
          </p:nvCxnSpPr>
          <p:spPr bwMode="auto">
            <a:xfrm rot="5400000" flipH="1">
              <a:off x="3246" y="1744"/>
              <a:ext cx="101" cy="405"/>
            </a:xfrm>
            <a:prstGeom prst="bentConnector2">
              <a:avLst/>
            </a:prstGeom>
            <a:noFill/>
            <a:ln w="31750">
              <a:solidFill>
                <a:schemeClr val="tx1"/>
              </a:solidFill>
              <a:miter lim="800000"/>
              <a:headEnd/>
              <a:tailEnd/>
            </a:ln>
            <a:extLst>
              <a:ext uri="{909E8E84-426E-40DD-AFC4-6F175D3DCCD1}">
                <a14:hiddenFill xmlns:a14="http://schemas.microsoft.com/office/drawing/2010/main">
                  <a:noFill/>
                </a14:hiddenFill>
              </a:ext>
            </a:extLst>
          </p:spPr>
        </p:cxnSp>
        <p:cxnSp>
          <p:nvCxnSpPr>
            <p:cNvPr id="15395" name="_s2097"/>
            <p:cNvCxnSpPr>
              <a:cxnSpLocks noChangeShapeType="1"/>
            </p:cNvCxnSpPr>
            <p:nvPr/>
          </p:nvCxnSpPr>
          <p:spPr bwMode="auto">
            <a:xfrm rot="5400000">
              <a:off x="2895" y="1839"/>
              <a:ext cx="315" cy="1"/>
            </a:xfrm>
            <a:prstGeom prst="bentConnector3">
              <a:avLst>
                <a:gd name="adj1" fmla="val 22856"/>
              </a:avLst>
            </a:prstGeom>
            <a:noFill/>
            <a:ln w="31750">
              <a:solidFill>
                <a:schemeClr val="tx1"/>
              </a:solidFill>
              <a:miter lim="800000"/>
              <a:headEnd/>
              <a:tailEnd/>
            </a:ln>
            <a:extLst>
              <a:ext uri="{909E8E84-426E-40DD-AFC4-6F175D3DCCD1}">
                <a14:hiddenFill xmlns:a14="http://schemas.microsoft.com/office/drawing/2010/main">
                  <a:noFill/>
                </a14:hiddenFill>
              </a:ext>
            </a:extLst>
          </p:spPr>
        </p:cxnSp>
        <p:sp>
          <p:nvSpPr>
            <p:cNvPr id="15396" name="_s2098"/>
            <p:cNvSpPr>
              <a:spLocks noChangeArrowheads="1"/>
            </p:cNvSpPr>
            <p:nvPr/>
          </p:nvSpPr>
          <p:spPr bwMode="auto">
            <a:xfrm>
              <a:off x="2197" y="1559"/>
              <a:ext cx="1783" cy="212"/>
            </a:xfrm>
            <a:prstGeom prst="roundRect">
              <a:avLst>
                <a:gd name="adj" fmla="val 16667"/>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Lst>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t>　故人</a:t>
              </a:r>
              <a:r>
                <a:rPr lang="ja-JP" altLang="en-US" sz="1600"/>
                <a:t>　</a:t>
              </a:r>
              <a:endParaRPr lang="ja-JP" altLang="en-US" sz="1800"/>
            </a:p>
          </p:txBody>
        </p:sp>
        <p:sp>
          <p:nvSpPr>
            <p:cNvPr id="15397" name="_s2099"/>
            <p:cNvSpPr>
              <a:spLocks noChangeArrowheads="1"/>
            </p:cNvSpPr>
            <p:nvPr/>
          </p:nvSpPr>
          <p:spPr bwMode="auto">
            <a:xfrm>
              <a:off x="2929" y="1997"/>
              <a:ext cx="275" cy="24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Ｂ</a:t>
              </a:r>
              <a:endParaRPr lang="ja-JP" altLang="en-US" sz="1800"/>
            </a:p>
          </p:txBody>
        </p:sp>
        <p:sp>
          <p:nvSpPr>
            <p:cNvPr id="15398" name="_s2100"/>
            <p:cNvSpPr>
              <a:spLocks noChangeArrowheads="1"/>
            </p:cNvSpPr>
            <p:nvPr/>
          </p:nvSpPr>
          <p:spPr bwMode="auto">
            <a:xfrm>
              <a:off x="3359" y="1997"/>
              <a:ext cx="275" cy="243"/>
            </a:xfrm>
            <a:prstGeom prst="roundRect">
              <a:avLst>
                <a:gd name="adj" fmla="val 15329"/>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Ｃ</a:t>
              </a:r>
              <a:endParaRPr lang="ja-JP" altLang="en-US" sz="1800"/>
            </a:p>
          </p:txBody>
        </p:sp>
        <p:sp>
          <p:nvSpPr>
            <p:cNvPr id="15399" name="AutoShape 136"/>
            <p:cNvSpPr>
              <a:spLocks noChangeArrowheads="1"/>
            </p:cNvSpPr>
            <p:nvPr/>
          </p:nvSpPr>
          <p:spPr bwMode="auto">
            <a:xfrm>
              <a:off x="3206" y="1544"/>
              <a:ext cx="324" cy="288"/>
            </a:xfrm>
            <a:prstGeom prst="roundRect">
              <a:avLst>
                <a:gd name="adj" fmla="val 50000"/>
              </a:avLst>
            </a:prstGeom>
            <a:solidFill>
              <a:srgbClr val="FFFF00"/>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本人</a:t>
              </a:r>
              <a:endParaRPr lang="ja-JP" altLang="en-US" sz="1800"/>
            </a:p>
          </p:txBody>
        </p:sp>
        <p:sp>
          <p:nvSpPr>
            <p:cNvPr id="15400" name="_s1036"/>
            <p:cNvSpPr>
              <a:spLocks noChangeArrowheads="1"/>
            </p:cNvSpPr>
            <p:nvPr/>
          </p:nvSpPr>
          <p:spPr bwMode="auto">
            <a:xfrm>
              <a:off x="2603" y="1571"/>
              <a:ext cx="274" cy="243"/>
            </a:xfrm>
            <a:prstGeom prst="roundRect">
              <a:avLst>
                <a:gd name="adj" fmla="val 50000"/>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t>先妻</a:t>
              </a:r>
            </a:p>
          </p:txBody>
        </p:sp>
        <p:sp>
          <p:nvSpPr>
            <p:cNvPr id="15401" name="_s2103"/>
            <p:cNvSpPr>
              <a:spLocks noChangeArrowheads="1"/>
            </p:cNvSpPr>
            <p:nvPr/>
          </p:nvSpPr>
          <p:spPr bwMode="auto">
            <a:xfrm>
              <a:off x="2029" y="1997"/>
              <a:ext cx="684" cy="288"/>
            </a:xfrm>
            <a:prstGeom prst="roundRect">
              <a:avLst>
                <a:gd name="adj" fmla="val 16667"/>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　　</a:t>
              </a:r>
            </a:p>
          </p:txBody>
        </p:sp>
        <p:sp>
          <p:nvSpPr>
            <p:cNvPr id="15402" name="_s2104"/>
            <p:cNvSpPr>
              <a:spLocks noChangeArrowheads="1"/>
            </p:cNvSpPr>
            <p:nvPr/>
          </p:nvSpPr>
          <p:spPr bwMode="auto">
            <a:xfrm>
              <a:off x="2592" y="2451"/>
              <a:ext cx="274" cy="243"/>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ｃ</a:t>
              </a:r>
            </a:p>
          </p:txBody>
        </p:sp>
        <p:sp>
          <p:nvSpPr>
            <p:cNvPr id="15403" name="_s2105"/>
            <p:cNvSpPr>
              <a:spLocks noChangeArrowheads="1"/>
            </p:cNvSpPr>
            <p:nvPr/>
          </p:nvSpPr>
          <p:spPr bwMode="auto">
            <a:xfrm>
              <a:off x="1875" y="2451"/>
              <a:ext cx="274" cy="243"/>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ａ</a:t>
              </a:r>
            </a:p>
          </p:txBody>
        </p:sp>
        <p:sp>
          <p:nvSpPr>
            <p:cNvPr id="15404" name="_s2106"/>
            <p:cNvSpPr>
              <a:spLocks noChangeArrowheads="1"/>
            </p:cNvSpPr>
            <p:nvPr/>
          </p:nvSpPr>
          <p:spPr bwMode="auto">
            <a:xfrm>
              <a:off x="2233" y="2451"/>
              <a:ext cx="274" cy="243"/>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ｂ</a:t>
              </a:r>
            </a:p>
          </p:txBody>
        </p:sp>
        <p:sp>
          <p:nvSpPr>
            <p:cNvPr id="15405" name="_s1036"/>
            <p:cNvSpPr>
              <a:spLocks noChangeArrowheads="1"/>
            </p:cNvSpPr>
            <p:nvPr/>
          </p:nvSpPr>
          <p:spPr bwMode="auto">
            <a:xfrm>
              <a:off x="4344" y="1553"/>
              <a:ext cx="274" cy="24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t>後妻</a:t>
              </a:r>
            </a:p>
          </p:txBody>
        </p:sp>
        <p:sp>
          <p:nvSpPr>
            <p:cNvPr id="15406" name="_s2108"/>
            <p:cNvSpPr>
              <a:spLocks noChangeArrowheads="1"/>
            </p:cNvSpPr>
            <p:nvPr/>
          </p:nvSpPr>
          <p:spPr bwMode="auto">
            <a:xfrm>
              <a:off x="3820" y="1997"/>
              <a:ext cx="274" cy="243"/>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Ｄ</a:t>
              </a:r>
            </a:p>
          </p:txBody>
        </p:sp>
        <p:sp>
          <p:nvSpPr>
            <p:cNvPr id="15407" name="_s2109"/>
            <p:cNvSpPr>
              <a:spLocks noChangeArrowheads="1"/>
            </p:cNvSpPr>
            <p:nvPr/>
          </p:nvSpPr>
          <p:spPr bwMode="auto">
            <a:xfrm>
              <a:off x="4332" y="1997"/>
              <a:ext cx="275" cy="243"/>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Ｅ</a:t>
              </a:r>
            </a:p>
          </p:txBody>
        </p:sp>
        <p:sp>
          <p:nvSpPr>
            <p:cNvPr id="15408" name="Text Box 157"/>
            <p:cNvSpPr txBox="1">
              <a:spLocks noChangeArrowheads="1"/>
            </p:cNvSpPr>
            <p:nvPr/>
          </p:nvSpPr>
          <p:spPr bwMode="auto">
            <a:xfrm>
              <a:off x="3513" y="2315"/>
              <a:ext cx="46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t>各</a:t>
              </a:r>
              <a:r>
                <a:rPr lang="en-US" altLang="ja-JP" sz="1200"/>
                <a:t>1/10</a:t>
              </a:r>
              <a:endParaRPr lang="en-US" altLang="ja-JP" sz="1800"/>
            </a:p>
          </p:txBody>
        </p:sp>
        <p:sp>
          <p:nvSpPr>
            <p:cNvPr id="15409" name="_s1032"/>
            <p:cNvSpPr>
              <a:spLocks noChangeArrowheads="1"/>
            </p:cNvSpPr>
            <p:nvPr/>
          </p:nvSpPr>
          <p:spPr bwMode="auto">
            <a:xfrm>
              <a:off x="2499" y="2006"/>
              <a:ext cx="275" cy="243"/>
            </a:xfrm>
            <a:prstGeom prst="roundRect">
              <a:avLst>
                <a:gd name="adj" fmla="val 50000"/>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Ａ</a:t>
              </a:r>
            </a:p>
          </p:txBody>
        </p:sp>
        <p:sp>
          <p:nvSpPr>
            <p:cNvPr id="15410" name="_s1036"/>
            <p:cNvSpPr>
              <a:spLocks noChangeArrowheads="1"/>
            </p:cNvSpPr>
            <p:nvPr/>
          </p:nvSpPr>
          <p:spPr bwMode="auto">
            <a:xfrm>
              <a:off x="1977" y="1997"/>
              <a:ext cx="274" cy="243"/>
            </a:xfrm>
            <a:prstGeom prst="roundRect">
              <a:avLst>
                <a:gd name="adj" fmla="val 50000"/>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妻</a:t>
              </a:r>
              <a:endParaRPr lang="ja-JP" altLang="en-US" sz="1800"/>
            </a:p>
          </p:txBody>
        </p:sp>
        <p:sp>
          <p:nvSpPr>
            <p:cNvPr id="15411" name="Text Box 165"/>
            <p:cNvSpPr txBox="1">
              <a:spLocks noChangeArrowheads="1"/>
            </p:cNvSpPr>
            <p:nvPr/>
          </p:nvSpPr>
          <p:spPr bwMode="auto">
            <a:xfrm>
              <a:off x="2592" y="2224"/>
              <a:ext cx="41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t>故人</a:t>
              </a:r>
            </a:p>
          </p:txBody>
        </p:sp>
      </p:grpSp>
      <p:sp>
        <p:nvSpPr>
          <p:cNvPr id="15380" name="Line 142"/>
          <p:cNvSpPr>
            <a:spLocks noChangeShapeType="1"/>
          </p:cNvSpPr>
          <p:nvPr/>
        </p:nvSpPr>
        <p:spPr bwMode="auto">
          <a:xfrm>
            <a:off x="5264150" y="5084763"/>
            <a:ext cx="287338"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81" name="Line 150"/>
          <p:cNvSpPr>
            <a:spLocks noChangeShapeType="1"/>
          </p:cNvSpPr>
          <p:nvPr/>
        </p:nvSpPr>
        <p:spPr bwMode="auto">
          <a:xfrm>
            <a:off x="7064375" y="4365625"/>
            <a:ext cx="1108075"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82" name="Text Box 158"/>
          <p:cNvSpPr txBox="1">
            <a:spLocks noChangeArrowheads="1"/>
          </p:cNvSpPr>
          <p:nvPr/>
        </p:nvSpPr>
        <p:spPr bwMode="auto">
          <a:xfrm>
            <a:off x="5148263" y="6021388"/>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t>各</a:t>
            </a:r>
            <a:r>
              <a:rPr lang="en-US" altLang="ja-JP" sz="1200"/>
              <a:t>1/30</a:t>
            </a:r>
            <a:endParaRPr lang="en-US" altLang="ja-JP" sz="1800"/>
          </a:p>
        </p:txBody>
      </p:sp>
      <p:sp>
        <p:nvSpPr>
          <p:cNvPr id="15383" name="Line 161"/>
          <p:cNvSpPr>
            <a:spLocks noChangeShapeType="1"/>
          </p:cNvSpPr>
          <p:nvPr/>
        </p:nvSpPr>
        <p:spPr bwMode="auto">
          <a:xfrm>
            <a:off x="6156325" y="4365625"/>
            <a:ext cx="431800"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84" name="Text Box 164"/>
          <p:cNvSpPr txBox="1">
            <a:spLocks noChangeArrowheads="1"/>
          </p:cNvSpPr>
          <p:nvPr/>
        </p:nvSpPr>
        <p:spPr bwMode="auto">
          <a:xfrm>
            <a:off x="8496300" y="4292600"/>
            <a:ext cx="4683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 1/2 </a:t>
            </a:r>
            <a:endParaRPr lang="en-US" altLang="ja-JP" sz="1800"/>
          </a:p>
        </p:txBody>
      </p:sp>
      <p:sp>
        <p:nvSpPr>
          <p:cNvPr id="15385" name="_s1036"/>
          <p:cNvSpPr>
            <a:spLocks noChangeArrowheads="1"/>
          </p:cNvSpPr>
          <p:nvPr/>
        </p:nvSpPr>
        <p:spPr bwMode="auto">
          <a:xfrm>
            <a:off x="684213" y="6092825"/>
            <a:ext cx="385762" cy="385763"/>
          </a:xfrm>
          <a:prstGeom prst="roundRect">
            <a:avLst>
              <a:gd name="adj" fmla="val 16667"/>
            </a:avLst>
          </a:prstGeom>
          <a:solidFill>
            <a:schemeClr val="accent1"/>
          </a:solidFill>
          <a:ln w="9525">
            <a:solidFill>
              <a:schemeClr val="tx1"/>
            </a:solidFill>
            <a:round/>
            <a:headEnd/>
            <a:tailEnd/>
          </a:ln>
        </p:spPr>
        <p:txBody>
          <a:bodyPr wrap="none" lIns="81382" tIns="40691" rIns="81382" bIns="4069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Ａ</a:t>
            </a:r>
            <a:endParaRPr lang="ja-JP" altLang="en-US" sz="1800"/>
          </a:p>
        </p:txBody>
      </p:sp>
      <p:sp>
        <p:nvSpPr>
          <p:cNvPr id="15386" name="Text Box 167"/>
          <p:cNvSpPr txBox="1">
            <a:spLocks noChangeArrowheads="1"/>
          </p:cNvSpPr>
          <p:nvPr/>
        </p:nvSpPr>
        <p:spPr bwMode="auto">
          <a:xfrm>
            <a:off x="1065213" y="6140450"/>
            <a:ext cx="4011612"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300"/>
              <a:t>：法定相続人を表す（数値は法定相続割合の参考値）。</a:t>
            </a:r>
          </a:p>
        </p:txBody>
      </p:sp>
      <p:sp>
        <p:nvSpPr>
          <p:cNvPr id="15387"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5818547-3101-4531-B72B-D89CB2C48A15}" type="slidenum">
              <a:rPr lang="en-US" altLang="ja-JP" sz="1400" smtClean="0"/>
              <a:pPr>
                <a:spcBef>
                  <a:spcPct val="0"/>
                </a:spcBef>
                <a:buFontTx/>
                <a:buNone/>
              </a:pPr>
              <a:t>10</a:t>
            </a:fld>
            <a:endParaRPr lang="en-US" altLang="ja-JP"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511175" y="1023938"/>
            <a:ext cx="79200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387" name="Text Box 3"/>
          <p:cNvSpPr txBox="1">
            <a:spLocks noChangeArrowheads="1"/>
          </p:cNvSpPr>
          <p:nvPr/>
        </p:nvSpPr>
        <p:spPr bwMode="auto">
          <a:xfrm>
            <a:off x="771525" y="360363"/>
            <a:ext cx="7488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８．遺言書を書く準備が大切</a:t>
            </a:r>
          </a:p>
        </p:txBody>
      </p:sp>
      <p:sp>
        <p:nvSpPr>
          <p:cNvPr id="16388" name="Text Box 4"/>
          <p:cNvSpPr txBox="1">
            <a:spLocks noChangeArrowheads="1"/>
          </p:cNvSpPr>
          <p:nvPr/>
        </p:nvSpPr>
        <p:spPr bwMode="auto">
          <a:xfrm>
            <a:off x="568325" y="1241425"/>
            <a:ext cx="8304213"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2000"/>
              <a:t>1</a:t>
            </a:r>
            <a:r>
              <a:rPr lang="ja-JP" altLang="en-US" sz="2000"/>
              <a:t>．ライフプラン・・・自分の</a:t>
            </a:r>
            <a:r>
              <a:rPr lang="ja-JP" altLang="en-US" sz="1800"/>
              <a:t>これからの生活を設計する。</a:t>
            </a:r>
          </a:p>
          <a:p>
            <a:pPr eaLnBrk="1" hangingPunct="1">
              <a:lnSpc>
                <a:spcPct val="80000"/>
              </a:lnSpc>
              <a:spcBef>
                <a:spcPct val="50000"/>
              </a:spcBef>
              <a:buFontTx/>
              <a:buNone/>
            </a:pPr>
            <a:r>
              <a:rPr lang="en-US" altLang="ja-JP" sz="2000"/>
              <a:t>2</a:t>
            </a:r>
            <a:r>
              <a:rPr lang="ja-JP" altLang="en-US" sz="2000"/>
              <a:t>．財産目録を作成する・・・</a:t>
            </a:r>
            <a:r>
              <a:rPr lang="ja-JP" altLang="en-US" sz="1800"/>
              <a:t>クリアブックを活用し、書類をひとまとめにする。</a:t>
            </a:r>
          </a:p>
          <a:p>
            <a:pPr eaLnBrk="1" hangingPunct="1">
              <a:lnSpc>
                <a:spcPct val="90000"/>
              </a:lnSpc>
              <a:spcBef>
                <a:spcPct val="50000"/>
              </a:spcBef>
              <a:buFontTx/>
              <a:buNone/>
            </a:pPr>
            <a:r>
              <a:rPr lang="en-US" altLang="ja-JP" sz="2000"/>
              <a:t>3</a:t>
            </a:r>
            <a:r>
              <a:rPr lang="ja-JP" altLang="en-US" sz="2000"/>
              <a:t>．相続税がかかるかどうか確認する・・・</a:t>
            </a:r>
            <a:r>
              <a:rPr lang="ja-JP" altLang="en-US" sz="1800"/>
              <a:t>相続税資金対策</a:t>
            </a:r>
          </a:p>
          <a:p>
            <a:pPr eaLnBrk="1" hangingPunct="1">
              <a:lnSpc>
                <a:spcPct val="90000"/>
              </a:lnSpc>
              <a:spcBef>
                <a:spcPct val="50000"/>
              </a:spcBef>
              <a:buFontTx/>
              <a:buNone/>
            </a:pPr>
            <a:r>
              <a:rPr lang="en-US" altLang="ja-JP" sz="2000"/>
              <a:t>4</a:t>
            </a:r>
            <a:r>
              <a:rPr lang="ja-JP" altLang="en-US" sz="2000"/>
              <a:t>．公平な立場で、どの財産（プラス・マイナス）を誰に相続させるのか考える。</a:t>
            </a:r>
          </a:p>
          <a:p>
            <a:pPr eaLnBrk="1" hangingPunct="1">
              <a:lnSpc>
                <a:spcPct val="80000"/>
              </a:lnSpc>
              <a:spcBef>
                <a:spcPct val="50000"/>
              </a:spcBef>
              <a:buFontTx/>
              <a:buNone/>
            </a:pPr>
            <a:r>
              <a:rPr lang="ja-JP" altLang="en-US" sz="2000"/>
              <a:t>　　　・・・</a:t>
            </a:r>
            <a:r>
              <a:rPr lang="ja-JP" altLang="en-US" sz="1800"/>
              <a:t>相続人に喜ばれる相続。　　相続人の経済的な状況や</a:t>
            </a:r>
          </a:p>
          <a:p>
            <a:pPr eaLnBrk="1" hangingPunct="1">
              <a:lnSpc>
                <a:spcPct val="80000"/>
              </a:lnSpc>
              <a:spcBef>
                <a:spcPct val="50000"/>
              </a:spcBef>
              <a:buFontTx/>
              <a:buNone/>
            </a:pPr>
            <a:r>
              <a:rPr lang="ja-JP" altLang="en-US" sz="1800"/>
              <a:t>　　　　　　誰が自分のために尽くしてくれたか等を考える。</a:t>
            </a:r>
          </a:p>
          <a:p>
            <a:pPr eaLnBrk="1" hangingPunct="1">
              <a:lnSpc>
                <a:spcPct val="90000"/>
              </a:lnSpc>
              <a:spcBef>
                <a:spcPct val="50000"/>
              </a:spcBef>
              <a:buFontTx/>
              <a:buNone/>
            </a:pPr>
            <a:r>
              <a:rPr lang="en-US" altLang="ja-JP" sz="2000"/>
              <a:t>5.</a:t>
            </a:r>
            <a:r>
              <a:rPr lang="ja-JP" altLang="en-US" sz="2000"/>
              <a:t>　祭祀承継者や遺言執行者を決める。</a:t>
            </a:r>
          </a:p>
          <a:p>
            <a:pPr eaLnBrk="1" hangingPunct="1">
              <a:lnSpc>
                <a:spcPct val="90000"/>
              </a:lnSpc>
              <a:spcBef>
                <a:spcPct val="50000"/>
              </a:spcBef>
              <a:buFontTx/>
              <a:buNone/>
            </a:pPr>
            <a:r>
              <a:rPr lang="en-US" altLang="ja-JP" sz="2000"/>
              <a:t>6.</a:t>
            </a:r>
            <a:r>
              <a:rPr lang="ja-JP" altLang="en-US" sz="2000"/>
              <a:t>　専門家に相談する。</a:t>
            </a:r>
          </a:p>
          <a:p>
            <a:pPr eaLnBrk="1" hangingPunct="1">
              <a:lnSpc>
                <a:spcPct val="90000"/>
              </a:lnSpc>
              <a:spcBef>
                <a:spcPct val="50000"/>
              </a:spcBef>
              <a:buFontTx/>
              <a:buNone/>
            </a:pPr>
            <a:r>
              <a:rPr lang="en-US" altLang="ja-JP" sz="2000"/>
              <a:t>7.</a:t>
            </a:r>
            <a:r>
              <a:rPr lang="ja-JP" altLang="en-US" sz="2000"/>
              <a:t>　元気なうちに、自分の意思で書く。　</a:t>
            </a:r>
          </a:p>
        </p:txBody>
      </p:sp>
      <p:sp>
        <p:nvSpPr>
          <p:cNvPr id="16389" name="AutoShape 5"/>
          <p:cNvSpPr>
            <a:spLocks noChangeArrowheads="1"/>
          </p:cNvSpPr>
          <p:nvPr/>
        </p:nvSpPr>
        <p:spPr bwMode="auto">
          <a:xfrm>
            <a:off x="3851275" y="5229225"/>
            <a:ext cx="936625" cy="576263"/>
          </a:xfrm>
          <a:prstGeom prst="downArrow">
            <a:avLst>
              <a:gd name="adj1" fmla="val 46778"/>
              <a:gd name="adj2" fmla="val 41546"/>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6390" name="Text Box 6"/>
          <p:cNvSpPr txBox="1">
            <a:spLocks noChangeArrowheads="1"/>
          </p:cNvSpPr>
          <p:nvPr/>
        </p:nvSpPr>
        <p:spPr bwMode="auto">
          <a:xfrm>
            <a:off x="914400" y="5876925"/>
            <a:ext cx="6840538"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2800"/>
              <a:t>円満な相続実現　・・・　親族の紛争回避</a:t>
            </a:r>
          </a:p>
        </p:txBody>
      </p:sp>
      <p:pic>
        <p:nvPicPr>
          <p:cNvPr id="16391" name="Picture 10" descr="MCj028074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588" y="3573463"/>
            <a:ext cx="1655762" cy="157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2"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15D48EE2-5AF9-45EB-911C-B05D9821EDD5}" type="slidenum">
              <a:rPr lang="en-US" altLang="ja-JP" sz="1400" smtClean="0"/>
              <a:pPr>
                <a:spcBef>
                  <a:spcPct val="0"/>
                </a:spcBef>
                <a:buFontTx/>
                <a:buNone/>
              </a:pPr>
              <a:t>11</a:t>
            </a:fld>
            <a:endParaRPr lang="en-US" altLang="ja-JP"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4400" y="449263"/>
            <a:ext cx="7300913" cy="647700"/>
          </a:xfrm>
        </p:spPr>
        <p:txBody>
          <a:bodyPr/>
          <a:lstStyle/>
          <a:p>
            <a:pPr algn="l" eaLnBrk="1" hangingPunct="1"/>
            <a:r>
              <a:rPr lang="en-US" altLang="ja-JP" sz="3200"/>
              <a:t>9</a:t>
            </a:r>
            <a:r>
              <a:rPr lang="ja-JP" altLang="en-US" sz="3200"/>
              <a:t>．遺言書に記載できること</a:t>
            </a:r>
          </a:p>
        </p:txBody>
      </p:sp>
      <p:sp>
        <p:nvSpPr>
          <p:cNvPr id="17411" name="Rectangle 3"/>
          <p:cNvSpPr>
            <a:spLocks noGrp="1" noChangeArrowheads="1"/>
          </p:cNvSpPr>
          <p:nvPr>
            <p:ph type="body" idx="1"/>
          </p:nvPr>
        </p:nvSpPr>
        <p:spPr>
          <a:xfrm>
            <a:off x="900113" y="1412875"/>
            <a:ext cx="7993062" cy="5211763"/>
          </a:xfrm>
        </p:spPr>
        <p:txBody>
          <a:bodyPr/>
          <a:lstStyle/>
          <a:p>
            <a:pPr eaLnBrk="1" hangingPunct="1">
              <a:lnSpc>
                <a:spcPct val="90000"/>
              </a:lnSpc>
              <a:buFontTx/>
              <a:buNone/>
            </a:pPr>
            <a:r>
              <a:rPr lang="ja-JP" altLang="en-US" sz="2800"/>
              <a:t>１．相続人の内の誰に相続させるか？</a:t>
            </a:r>
          </a:p>
          <a:p>
            <a:pPr eaLnBrk="1" hangingPunct="1">
              <a:lnSpc>
                <a:spcPct val="90000"/>
              </a:lnSpc>
              <a:buFontTx/>
              <a:buNone/>
            </a:pPr>
            <a:r>
              <a:rPr lang="ja-JP" altLang="en-US" sz="2800"/>
              <a:t>２．相続人以外の者に遺贈･寄付するか</a:t>
            </a:r>
            <a:r>
              <a:rPr lang="en-US" altLang="ja-JP" sz="2800"/>
              <a:t>?</a:t>
            </a:r>
          </a:p>
          <a:p>
            <a:pPr eaLnBrk="1" hangingPunct="1">
              <a:lnSpc>
                <a:spcPct val="90000"/>
              </a:lnSpc>
              <a:buFontTx/>
              <a:buNone/>
            </a:pPr>
            <a:r>
              <a:rPr lang="ja-JP" altLang="en-US" sz="2800"/>
              <a:t>３．誰に祭祀を承継してもらうか</a:t>
            </a:r>
            <a:r>
              <a:rPr lang="en-US" altLang="ja-JP" sz="2800"/>
              <a:t>?</a:t>
            </a:r>
          </a:p>
          <a:p>
            <a:pPr eaLnBrk="1" hangingPunct="1">
              <a:lnSpc>
                <a:spcPct val="90000"/>
              </a:lnSpc>
              <a:buFontTx/>
              <a:buNone/>
            </a:pPr>
            <a:r>
              <a:rPr lang="ja-JP" altLang="en-US" sz="2800"/>
              <a:t>４．遺言執行者を誰にするか？　　　　　　　　　　　　　　　　　　　</a:t>
            </a:r>
          </a:p>
          <a:p>
            <a:pPr eaLnBrk="1" hangingPunct="1">
              <a:lnSpc>
                <a:spcPct val="90000"/>
              </a:lnSpc>
              <a:buFontTx/>
              <a:buNone/>
            </a:pPr>
            <a:r>
              <a:rPr lang="ja-JP" altLang="en-US" sz="1600"/>
              <a:t>　　　　　</a:t>
            </a:r>
            <a:r>
              <a:rPr lang="ja-JP" altLang="en-US" sz="1800"/>
              <a:t>遺産を最も多く貰う人がなることが多い。</a:t>
            </a:r>
          </a:p>
          <a:p>
            <a:pPr eaLnBrk="1" hangingPunct="1">
              <a:lnSpc>
                <a:spcPct val="90000"/>
              </a:lnSpc>
              <a:buFontTx/>
              <a:buNone/>
            </a:pPr>
            <a:r>
              <a:rPr lang="en-US" altLang="ja-JP" sz="2800"/>
              <a:t>5</a:t>
            </a:r>
            <a:r>
              <a:rPr lang="ja-JP" altLang="en-US" sz="2800"/>
              <a:t>．婚姻外の子を認知したい。</a:t>
            </a:r>
          </a:p>
          <a:p>
            <a:pPr eaLnBrk="1" hangingPunct="1">
              <a:lnSpc>
                <a:spcPct val="90000"/>
              </a:lnSpc>
              <a:buFontTx/>
              <a:buNone/>
            </a:pPr>
            <a:r>
              <a:rPr lang="ja-JP" altLang="en-US" sz="2800"/>
              <a:t>６．相続人を廃除したい。</a:t>
            </a:r>
          </a:p>
          <a:p>
            <a:pPr eaLnBrk="1" hangingPunct="1">
              <a:lnSpc>
                <a:spcPct val="90000"/>
              </a:lnSpc>
              <a:buFontTx/>
              <a:buNone/>
            </a:pPr>
            <a:r>
              <a:rPr lang="ja-JP" altLang="en-US" sz="2800"/>
              <a:t>７．予備的遺言</a:t>
            </a:r>
          </a:p>
          <a:p>
            <a:pPr eaLnBrk="1" hangingPunct="1">
              <a:lnSpc>
                <a:spcPct val="90000"/>
              </a:lnSpc>
              <a:buFontTx/>
              <a:buNone/>
            </a:pPr>
            <a:r>
              <a:rPr lang="ja-JP" altLang="en-US" sz="1600"/>
              <a:t>　　　　　</a:t>
            </a:r>
            <a:r>
              <a:rPr lang="ja-JP" altLang="en-US" sz="1800"/>
              <a:t>相続人あるいは受遺者が自分より先に亡くなった場合に備え、</a:t>
            </a:r>
          </a:p>
          <a:p>
            <a:pPr eaLnBrk="1" hangingPunct="1">
              <a:lnSpc>
                <a:spcPct val="90000"/>
              </a:lnSpc>
              <a:buFontTx/>
              <a:buNone/>
            </a:pPr>
            <a:r>
              <a:rPr lang="ja-JP" altLang="en-US" sz="1800"/>
              <a:t>　　　　次の相続人・受遺者を考えておく。</a:t>
            </a:r>
          </a:p>
          <a:p>
            <a:pPr eaLnBrk="1" hangingPunct="1">
              <a:lnSpc>
                <a:spcPct val="50000"/>
              </a:lnSpc>
              <a:spcBef>
                <a:spcPct val="50000"/>
              </a:spcBef>
              <a:buFontTx/>
              <a:buNone/>
            </a:pPr>
            <a:r>
              <a:rPr lang="ja-JP" altLang="en-US" sz="2800"/>
              <a:t>８．付言事項</a:t>
            </a:r>
          </a:p>
          <a:p>
            <a:pPr eaLnBrk="1" hangingPunct="1">
              <a:lnSpc>
                <a:spcPct val="50000"/>
              </a:lnSpc>
              <a:spcBef>
                <a:spcPct val="50000"/>
              </a:spcBef>
              <a:buFontTx/>
              <a:buNone/>
            </a:pPr>
            <a:r>
              <a:rPr lang="ja-JP" altLang="en-US" sz="1600"/>
              <a:t>　　　　　</a:t>
            </a:r>
            <a:r>
              <a:rPr lang="ja-JP" altLang="en-US" sz="1800"/>
              <a:t>遺族に感謝の心と何故この内容の遺言を遺したか、その気持ちを伝える。</a:t>
            </a:r>
          </a:p>
        </p:txBody>
      </p:sp>
      <p:sp>
        <p:nvSpPr>
          <p:cNvPr id="17412" name="Line 5"/>
          <p:cNvSpPr>
            <a:spLocks noChangeShapeType="1"/>
          </p:cNvSpPr>
          <p:nvPr/>
        </p:nvSpPr>
        <p:spPr bwMode="auto">
          <a:xfrm>
            <a:off x="627063" y="1184275"/>
            <a:ext cx="79216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pic>
        <p:nvPicPr>
          <p:cNvPr id="17413" name="Picture 6" descr="bs01718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3068638"/>
            <a:ext cx="1944688"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C2A357A-B9CE-4E6E-A6AE-4C1F5BD5D8C4}" type="slidenum">
              <a:rPr lang="en-US" altLang="ja-JP" sz="1400" smtClean="0"/>
              <a:pPr>
                <a:spcBef>
                  <a:spcPct val="0"/>
                </a:spcBef>
                <a:buFontTx/>
                <a:buNone/>
              </a:pPr>
              <a:t>12</a:t>
            </a:fld>
            <a:endParaRPr lang="en-US" altLang="ja-JP"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6613" y="549275"/>
            <a:ext cx="5886450" cy="431800"/>
          </a:xfrm>
        </p:spPr>
        <p:txBody>
          <a:bodyPr/>
          <a:lstStyle/>
          <a:p>
            <a:pPr algn="l" eaLnBrk="1" hangingPunct="1"/>
            <a:r>
              <a:rPr lang="en-US" altLang="ja-JP" sz="3200"/>
              <a:t>10.</a:t>
            </a:r>
            <a:r>
              <a:rPr lang="ja-JP" altLang="en-US" sz="3200"/>
              <a:t>遺言書作成上の注意点</a:t>
            </a:r>
          </a:p>
        </p:txBody>
      </p:sp>
      <p:sp>
        <p:nvSpPr>
          <p:cNvPr id="18435" name="Rectangle 3"/>
          <p:cNvSpPr>
            <a:spLocks noGrp="1" noChangeArrowheads="1"/>
          </p:cNvSpPr>
          <p:nvPr>
            <p:ph type="body" idx="1"/>
          </p:nvPr>
        </p:nvSpPr>
        <p:spPr>
          <a:xfrm>
            <a:off x="323850" y="1412875"/>
            <a:ext cx="8605838" cy="4968875"/>
          </a:xfrm>
        </p:spPr>
        <p:txBody>
          <a:bodyPr/>
          <a:lstStyle/>
          <a:p>
            <a:pPr marL="990600" lvl="1" indent="-533400" eaLnBrk="1" hangingPunct="1">
              <a:lnSpc>
                <a:spcPct val="90000"/>
              </a:lnSpc>
              <a:buFontTx/>
              <a:buNone/>
            </a:pPr>
            <a:r>
              <a:rPr lang="en-US" altLang="ja-JP" sz="2000"/>
              <a:t>1.</a:t>
            </a:r>
            <a:r>
              <a:rPr lang="ja-JP" altLang="en-US" sz="2000"/>
              <a:t>　相続財産内容は正確に、漏れが無いように</a:t>
            </a:r>
          </a:p>
          <a:p>
            <a:pPr marL="990600" lvl="1" indent="-533400" eaLnBrk="1" hangingPunct="1">
              <a:lnSpc>
                <a:spcPct val="110000"/>
              </a:lnSpc>
              <a:buFontTx/>
              <a:buNone/>
            </a:pPr>
            <a:r>
              <a:rPr lang="ja-JP" altLang="en-US" sz="2000"/>
              <a:t>　</a:t>
            </a:r>
            <a:r>
              <a:rPr lang="en-US" altLang="ja-JP" sz="2000"/>
              <a:t>(1)</a:t>
            </a:r>
            <a:r>
              <a:rPr lang="ja-JP" altLang="en-US" sz="2000"/>
              <a:t>　不動産　→　土地・建物の所在地・家屋番号など登記簿に記載の通り　</a:t>
            </a:r>
            <a:br>
              <a:rPr lang="en-US" altLang="ja-JP" sz="2000"/>
            </a:br>
            <a:r>
              <a:rPr lang="ja-JP" altLang="en-US" sz="2000"/>
              <a:t>　　　　　　　　　に書く。</a:t>
            </a:r>
          </a:p>
          <a:p>
            <a:pPr marL="990600" lvl="1" indent="-533400" eaLnBrk="1" hangingPunct="1">
              <a:lnSpc>
                <a:spcPct val="90000"/>
              </a:lnSpc>
              <a:buFontTx/>
              <a:buNone/>
            </a:pPr>
            <a:r>
              <a:rPr lang="ja-JP" altLang="en-US" sz="2000"/>
              <a:t>　</a:t>
            </a:r>
            <a:r>
              <a:rPr lang="en-US" altLang="ja-JP" sz="2000"/>
              <a:t>(2)</a:t>
            </a:r>
            <a:r>
              <a:rPr lang="ja-JP" altLang="en-US" sz="2000"/>
              <a:t>　預貯金　→　金融機関名、支店名と「預貯金及びその他の債権」を記</a:t>
            </a:r>
            <a:br>
              <a:rPr lang="en-US" altLang="ja-JP" sz="2000"/>
            </a:br>
            <a:r>
              <a:rPr lang="ja-JP" altLang="en-US" sz="2000"/>
              <a:t>　　　　　　　　　載。</a:t>
            </a:r>
          </a:p>
          <a:p>
            <a:pPr marL="990600" lvl="1" indent="-533400" eaLnBrk="1" hangingPunct="1">
              <a:lnSpc>
                <a:spcPct val="90000"/>
              </a:lnSpc>
              <a:buFontTx/>
              <a:buNone/>
            </a:pPr>
            <a:r>
              <a:rPr lang="ja-JP" altLang="en-US" sz="2000"/>
              <a:t>　</a:t>
            </a:r>
            <a:r>
              <a:rPr lang="en-US" altLang="ja-JP" sz="2000"/>
              <a:t>(3)</a:t>
            </a:r>
            <a:r>
              <a:rPr lang="ja-JP" altLang="en-US" sz="2000"/>
              <a:t>　有価証券等　→　証券会社名、支店名と「株式及びその他の債権」を</a:t>
            </a:r>
            <a:br>
              <a:rPr lang="en-US" altLang="ja-JP" sz="2000"/>
            </a:br>
            <a:r>
              <a:rPr lang="ja-JP" altLang="en-US" sz="2000"/>
              <a:t>　　　　　　　　　　　　記載。</a:t>
            </a:r>
          </a:p>
          <a:p>
            <a:pPr marL="990600" lvl="1" indent="-533400" eaLnBrk="1" hangingPunct="1">
              <a:buFontTx/>
              <a:buNone/>
            </a:pPr>
            <a:r>
              <a:rPr lang="ja-JP" altLang="en-US" sz="2000"/>
              <a:t>　</a:t>
            </a:r>
            <a:r>
              <a:rPr lang="en-US" altLang="ja-JP" sz="2000"/>
              <a:t>(4)</a:t>
            </a:r>
            <a:r>
              <a:rPr lang="ja-JP" altLang="en-US" sz="2000"/>
              <a:t>　積極財産（プラスの財産）だけでなく、消極財産（借金・保証債務など </a:t>
            </a:r>
            <a:br>
              <a:rPr lang="en-US" altLang="ja-JP" sz="2000"/>
            </a:br>
            <a:r>
              <a:rPr lang="en-US" altLang="ja-JP" sz="2000"/>
              <a:t>  </a:t>
            </a:r>
            <a:r>
              <a:rPr lang="ja-JP" altLang="en-US" sz="2000"/>
              <a:t>のマイナスの財産）も書く。</a:t>
            </a:r>
          </a:p>
          <a:p>
            <a:pPr marL="990600" lvl="1" indent="-533400" eaLnBrk="1" hangingPunct="1">
              <a:lnSpc>
                <a:spcPct val="90000"/>
              </a:lnSpc>
              <a:buFontTx/>
              <a:buNone/>
            </a:pPr>
            <a:r>
              <a:rPr lang="ja-JP" altLang="en-US" sz="2000"/>
              <a:t>　</a:t>
            </a:r>
            <a:r>
              <a:rPr lang="en-US" altLang="ja-JP" sz="2000"/>
              <a:t>(5)</a:t>
            </a:r>
            <a:r>
              <a:rPr lang="ja-JP" altLang="en-US" sz="2000"/>
              <a:t>　その他の財産　</a:t>
            </a:r>
          </a:p>
          <a:p>
            <a:pPr marL="990600" lvl="1" indent="-533400" eaLnBrk="1" hangingPunct="1">
              <a:lnSpc>
                <a:spcPct val="90000"/>
              </a:lnSpc>
              <a:buFontTx/>
              <a:buNone/>
            </a:pPr>
            <a:r>
              <a:rPr lang="en-US" altLang="ja-JP" sz="2000"/>
              <a:t>2.  </a:t>
            </a:r>
            <a:r>
              <a:rPr lang="ja-JP" altLang="en-US" sz="2000"/>
              <a:t>公平な立場で、どの財産を誰に相続させるのかを考える。</a:t>
            </a:r>
          </a:p>
          <a:p>
            <a:pPr marL="990600" lvl="1" indent="-533400" eaLnBrk="1" hangingPunct="1">
              <a:buFontTx/>
              <a:buNone/>
            </a:pPr>
            <a:r>
              <a:rPr lang="en-US" altLang="ja-JP" sz="2000"/>
              <a:t>3.  </a:t>
            </a:r>
            <a:r>
              <a:rPr lang="ja-JP" altLang="en-US" sz="2000"/>
              <a:t>相続財産は分けやすく工夫する　→　共有は紛争の先送り。</a:t>
            </a:r>
          </a:p>
          <a:p>
            <a:pPr marL="990600" lvl="1" indent="-533400" eaLnBrk="1" hangingPunct="1">
              <a:buFontTx/>
              <a:buNone/>
            </a:pPr>
            <a:r>
              <a:rPr lang="en-US" altLang="ja-JP" sz="2000"/>
              <a:t>4.  </a:t>
            </a:r>
            <a:r>
              <a:rPr lang="ja-JP" altLang="en-US" sz="2000"/>
              <a:t>遺留分に配慮する。</a:t>
            </a:r>
          </a:p>
          <a:p>
            <a:pPr marL="990600" lvl="1" indent="-533400" eaLnBrk="1" hangingPunct="1">
              <a:buFontTx/>
              <a:buNone/>
            </a:pPr>
            <a:r>
              <a:rPr lang="en-US" altLang="ja-JP" sz="2000"/>
              <a:t>5</a:t>
            </a:r>
            <a:r>
              <a:rPr lang="ja-JP" altLang="en-US" sz="2000"/>
              <a:t>． 遺言の内容は、日頃の言動と一致させる。</a:t>
            </a:r>
          </a:p>
        </p:txBody>
      </p:sp>
      <p:sp>
        <p:nvSpPr>
          <p:cNvPr id="18436" name="Line 4"/>
          <p:cNvSpPr>
            <a:spLocks noChangeShapeType="1"/>
          </p:cNvSpPr>
          <p:nvPr/>
        </p:nvSpPr>
        <p:spPr bwMode="auto">
          <a:xfrm>
            <a:off x="568325" y="1198563"/>
            <a:ext cx="799306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pic>
        <p:nvPicPr>
          <p:cNvPr id="18437" name="Picture 5" descr="j02390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6625" y="5143500"/>
            <a:ext cx="1582738"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F1BE391-0CD8-4229-B25A-CB533A23F28B}" type="slidenum">
              <a:rPr lang="en-US" altLang="ja-JP" sz="1400" smtClean="0"/>
              <a:pPr>
                <a:spcBef>
                  <a:spcPct val="0"/>
                </a:spcBef>
                <a:buFontTx/>
                <a:buNone/>
              </a:pPr>
              <a:t>13</a:t>
            </a:fld>
            <a:endParaRPr lang="en-US" altLang="ja-JP"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2"/>
          <p:cNvSpPr>
            <a:spLocks noChangeShapeType="1"/>
          </p:cNvSpPr>
          <p:nvPr/>
        </p:nvSpPr>
        <p:spPr bwMode="auto">
          <a:xfrm>
            <a:off x="539750" y="1052513"/>
            <a:ext cx="79200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459" name="Text Box 3"/>
          <p:cNvSpPr txBox="1">
            <a:spLocks noChangeArrowheads="1"/>
          </p:cNvSpPr>
          <p:nvPr/>
        </p:nvSpPr>
        <p:spPr bwMode="auto">
          <a:xfrm>
            <a:off x="755650" y="404813"/>
            <a:ext cx="7488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a:t>11</a:t>
            </a:r>
            <a:r>
              <a:rPr lang="ja-JP" altLang="en-US"/>
              <a:t>．遺言の種類</a:t>
            </a:r>
          </a:p>
        </p:txBody>
      </p:sp>
      <p:grpSp>
        <p:nvGrpSpPr>
          <p:cNvPr id="19460" name="Organization Chart 24"/>
          <p:cNvGrpSpPr>
            <a:grpSpLocks/>
          </p:cNvGrpSpPr>
          <p:nvPr/>
        </p:nvGrpSpPr>
        <p:grpSpPr bwMode="auto">
          <a:xfrm>
            <a:off x="1042988" y="1196975"/>
            <a:ext cx="4176712" cy="1871663"/>
            <a:chOff x="1134" y="1272"/>
            <a:chExt cx="2506" cy="1334"/>
          </a:xfrm>
        </p:grpSpPr>
        <p:cxnSp>
          <p:nvCxnSpPr>
            <p:cNvPr id="19478" name="_s3076"/>
            <p:cNvCxnSpPr>
              <a:cxnSpLocks noChangeShapeType="1"/>
              <a:stCxn id="19484" idx="1"/>
            </p:cNvCxnSpPr>
            <p:nvPr/>
          </p:nvCxnSpPr>
          <p:spPr bwMode="auto">
            <a:xfrm rot="10800000">
              <a:off x="2306" y="1920"/>
              <a:ext cx="158" cy="41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79" name="_s3077"/>
            <p:cNvCxnSpPr>
              <a:cxnSpLocks noChangeShapeType="1"/>
              <a:stCxn id="19483" idx="1"/>
            </p:cNvCxnSpPr>
            <p:nvPr/>
          </p:nvCxnSpPr>
          <p:spPr bwMode="auto">
            <a:xfrm rot="10800000">
              <a:off x="2113" y="1896"/>
              <a:ext cx="351" cy="2"/>
            </a:xfrm>
            <a:prstGeom prst="bentConnector3">
              <a:avLst>
                <a:gd name="adj1" fmla="val 1773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80" name="_s3078"/>
            <p:cNvCxnSpPr>
              <a:cxnSpLocks noChangeShapeType="1"/>
              <a:stCxn id="19482" idx="1"/>
            </p:cNvCxnSpPr>
            <p:nvPr/>
          </p:nvCxnSpPr>
          <p:spPr bwMode="auto">
            <a:xfrm rot="10800000" flipV="1">
              <a:off x="2306" y="1476"/>
              <a:ext cx="158" cy="44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9481" name="_s3079"/>
            <p:cNvSpPr>
              <a:spLocks noChangeArrowheads="1"/>
            </p:cNvSpPr>
            <p:nvPr/>
          </p:nvSpPr>
          <p:spPr bwMode="auto">
            <a:xfrm>
              <a:off x="1251" y="1746"/>
              <a:ext cx="864" cy="28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7914" tIns="43957" rIns="87914" bIns="43957"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普通方式</a:t>
              </a:r>
            </a:p>
          </p:txBody>
        </p:sp>
        <p:sp>
          <p:nvSpPr>
            <p:cNvPr id="19482" name="_s3080"/>
            <p:cNvSpPr>
              <a:spLocks noChangeArrowheads="1"/>
            </p:cNvSpPr>
            <p:nvPr/>
          </p:nvSpPr>
          <p:spPr bwMode="auto">
            <a:xfrm>
              <a:off x="2464" y="1332"/>
              <a:ext cx="963" cy="28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7914" tIns="43957" rIns="87914" bIns="43957"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公正証書遺言</a:t>
              </a:r>
            </a:p>
          </p:txBody>
        </p:sp>
        <p:sp>
          <p:nvSpPr>
            <p:cNvPr id="19483" name="_s3081"/>
            <p:cNvSpPr>
              <a:spLocks noChangeArrowheads="1"/>
            </p:cNvSpPr>
            <p:nvPr/>
          </p:nvSpPr>
          <p:spPr bwMode="auto">
            <a:xfrm>
              <a:off x="2464" y="1754"/>
              <a:ext cx="963"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7914" tIns="43957" rIns="87914" bIns="43957"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自筆証書遺言</a:t>
              </a:r>
            </a:p>
          </p:txBody>
        </p:sp>
        <p:sp>
          <p:nvSpPr>
            <p:cNvPr id="19484" name="_s3082"/>
            <p:cNvSpPr>
              <a:spLocks noChangeArrowheads="1"/>
            </p:cNvSpPr>
            <p:nvPr/>
          </p:nvSpPr>
          <p:spPr bwMode="auto">
            <a:xfrm>
              <a:off x="2464" y="2194"/>
              <a:ext cx="963" cy="28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7914" tIns="43957" rIns="87914" bIns="43957"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秘密証書遺言</a:t>
              </a:r>
            </a:p>
          </p:txBody>
        </p:sp>
      </p:grpSp>
      <p:grpSp>
        <p:nvGrpSpPr>
          <p:cNvPr id="19461" name="Organization Chart 32"/>
          <p:cNvGrpSpPr>
            <a:grpSpLocks/>
          </p:cNvGrpSpPr>
          <p:nvPr/>
        </p:nvGrpSpPr>
        <p:grpSpPr bwMode="auto">
          <a:xfrm>
            <a:off x="971550" y="2997200"/>
            <a:ext cx="6840538" cy="2879725"/>
            <a:chOff x="1134" y="971"/>
            <a:chExt cx="4073" cy="1979"/>
          </a:xfrm>
        </p:grpSpPr>
        <p:cxnSp>
          <p:nvCxnSpPr>
            <p:cNvPr id="19464" name="_s3085"/>
            <p:cNvCxnSpPr>
              <a:cxnSpLocks noChangeShapeType="1"/>
            </p:cNvCxnSpPr>
            <p:nvPr/>
          </p:nvCxnSpPr>
          <p:spPr bwMode="auto">
            <a:xfrm rot="10800000">
              <a:off x="3581" y="1455"/>
              <a:ext cx="99" cy="2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65" name="_s3086"/>
            <p:cNvCxnSpPr>
              <a:cxnSpLocks noChangeShapeType="1"/>
              <a:stCxn id="19471" idx="1"/>
              <a:endCxn id="19469" idx="3"/>
            </p:cNvCxnSpPr>
            <p:nvPr/>
          </p:nvCxnSpPr>
          <p:spPr bwMode="auto">
            <a:xfrm rot="10800000" flipV="1">
              <a:off x="3427" y="1286"/>
              <a:ext cx="247" cy="190"/>
            </a:xfrm>
            <a:prstGeom prst="bentConnector3">
              <a:avLst>
                <a:gd name="adj1" fmla="val 3793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66" name="_s3087"/>
            <p:cNvCxnSpPr>
              <a:cxnSpLocks noChangeShapeType="1"/>
            </p:cNvCxnSpPr>
            <p:nvPr/>
          </p:nvCxnSpPr>
          <p:spPr bwMode="auto">
            <a:xfrm rot="10800000">
              <a:off x="2301" y="1891"/>
              <a:ext cx="158" cy="41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67" name="_s3088"/>
            <p:cNvCxnSpPr>
              <a:cxnSpLocks noChangeShapeType="1"/>
              <a:stCxn id="19469" idx="1"/>
            </p:cNvCxnSpPr>
            <p:nvPr/>
          </p:nvCxnSpPr>
          <p:spPr bwMode="auto">
            <a:xfrm rot="10800000" flipV="1">
              <a:off x="2298" y="1476"/>
              <a:ext cx="166" cy="426"/>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9468" name="_s3089"/>
            <p:cNvSpPr>
              <a:spLocks noChangeArrowheads="1"/>
            </p:cNvSpPr>
            <p:nvPr/>
          </p:nvSpPr>
          <p:spPr bwMode="auto">
            <a:xfrm>
              <a:off x="1251" y="1745"/>
              <a:ext cx="864" cy="28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7914" tIns="43957" rIns="87914" bIns="43957"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特別方式</a:t>
              </a:r>
            </a:p>
          </p:txBody>
        </p:sp>
        <p:sp>
          <p:nvSpPr>
            <p:cNvPr id="19469" name="_s3090"/>
            <p:cNvSpPr>
              <a:spLocks noChangeArrowheads="1"/>
            </p:cNvSpPr>
            <p:nvPr/>
          </p:nvSpPr>
          <p:spPr bwMode="auto">
            <a:xfrm>
              <a:off x="2464" y="1332"/>
              <a:ext cx="963" cy="28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7914" tIns="43957" rIns="87914" bIns="43957"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危急時遺言</a:t>
              </a:r>
            </a:p>
          </p:txBody>
        </p:sp>
        <p:sp>
          <p:nvSpPr>
            <p:cNvPr id="19470" name="_s3091"/>
            <p:cNvSpPr>
              <a:spLocks noChangeArrowheads="1"/>
            </p:cNvSpPr>
            <p:nvPr/>
          </p:nvSpPr>
          <p:spPr bwMode="auto">
            <a:xfrm>
              <a:off x="2448" y="2194"/>
              <a:ext cx="979" cy="28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7914" tIns="43957" rIns="87914" bIns="43957"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隔絶地遺言</a:t>
              </a:r>
            </a:p>
          </p:txBody>
        </p:sp>
        <p:sp>
          <p:nvSpPr>
            <p:cNvPr id="19471" name="_s3092"/>
            <p:cNvSpPr>
              <a:spLocks noChangeArrowheads="1"/>
            </p:cNvSpPr>
            <p:nvPr/>
          </p:nvSpPr>
          <p:spPr bwMode="auto">
            <a:xfrm>
              <a:off x="3674" y="1143"/>
              <a:ext cx="1060" cy="28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3210" tIns="41605" rIns="83210" bIns="41605"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一般危急時遺言</a:t>
              </a:r>
            </a:p>
          </p:txBody>
        </p:sp>
        <p:sp>
          <p:nvSpPr>
            <p:cNvPr id="19472" name="_s3093"/>
            <p:cNvSpPr>
              <a:spLocks noChangeArrowheads="1"/>
            </p:cNvSpPr>
            <p:nvPr/>
          </p:nvSpPr>
          <p:spPr bwMode="auto">
            <a:xfrm>
              <a:off x="3680" y="1531"/>
              <a:ext cx="1062" cy="28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3210" tIns="41605" rIns="83210" bIns="41605"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難船危急時遺言</a:t>
              </a:r>
            </a:p>
          </p:txBody>
        </p:sp>
        <p:cxnSp>
          <p:nvCxnSpPr>
            <p:cNvPr id="19473" name="_s1028"/>
            <p:cNvCxnSpPr>
              <a:cxnSpLocks noChangeShapeType="1"/>
              <a:stCxn id="19476" idx="1"/>
            </p:cNvCxnSpPr>
            <p:nvPr/>
          </p:nvCxnSpPr>
          <p:spPr bwMode="auto">
            <a:xfrm rot="10800000">
              <a:off x="3581" y="2314"/>
              <a:ext cx="99" cy="2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74" name="_s1029"/>
            <p:cNvCxnSpPr>
              <a:cxnSpLocks noChangeShapeType="1"/>
              <a:stCxn id="19475" idx="1"/>
            </p:cNvCxnSpPr>
            <p:nvPr/>
          </p:nvCxnSpPr>
          <p:spPr bwMode="auto">
            <a:xfrm rot="10800000" flipV="1">
              <a:off x="3427" y="2165"/>
              <a:ext cx="256" cy="186"/>
            </a:xfrm>
            <a:prstGeom prst="bentConnector3">
              <a:avLst>
                <a:gd name="adj1" fmla="val 3948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9475" name="_s1035"/>
            <p:cNvSpPr>
              <a:spLocks noChangeArrowheads="1"/>
            </p:cNvSpPr>
            <p:nvPr/>
          </p:nvSpPr>
          <p:spPr bwMode="auto">
            <a:xfrm>
              <a:off x="3683" y="2021"/>
              <a:ext cx="1061" cy="28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3210" tIns="41605" rIns="83210" bIns="41605"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500"/>
                <a:t>伝染病隔離者遺言</a:t>
              </a:r>
            </a:p>
          </p:txBody>
        </p:sp>
        <p:sp>
          <p:nvSpPr>
            <p:cNvPr id="19476" name="_s1036"/>
            <p:cNvSpPr>
              <a:spLocks noChangeArrowheads="1"/>
            </p:cNvSpPr>
            <p:nvPr/>
          </p:nvSpPr>
          <p:spPr bwMode="auto">
            <a:xfrm>
              <a:off x="3680" y="2408"/>
              <a:ext cx="1070" cy="28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lIns="83210" tIns="41605" rIns="83210" bIns="41605"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船舶隔絶地遺言</a:t>
              </a:r>
            </a:p>
          </p:txBody>
        </p:sp>
        <p:cxnSp>
          <p:nvCxnSpPr>
            <p:cNvPr id="19477" name="_s1029"/>
            <p:cNvCxnSpPr>
              <a:cxnSpLocks noChangeShapeType="1"/>
            </p:cNvCxnSpPr>
            <p:nvPr/>
          </p:nvCxnSpPr>
          <p:spPr bwMode="auto">
            <a:xfrm rot="10800000">
              <a:off x="2114" y="1900"/>
              <a:ext cx="185" cy="2"/>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grpSp>
      <p:sp>
        <p:nvSpPr>
          <p:cNvPr id="19462" name="Text Box 57"/>
          <p:cNvSpPr txBox="1">
            <a:spLocks noChangeArrowheads="1"/>
          </p:cNvSpPr>
          <p:nvPr/>
        </p:nvSpPr>
        <p:spPr bwMode="auto">
          <a:xfrm>
            <a:off x="1042988" y="5805488"/>
            <a:ext cx="66976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t>公正証書遺言：平成</a:t>
            </a:r>
            <a:r>
              <a:rPr lang="en-US" altLang="ja-JP" sz="1600"/>
              <a:t>27</a:t>
            </a:r>
            <a:r>
              <a:rPr lang="ja-JP" altLang="en-US" sz="1600"/>
              <a:t>年　</a:t>
            </a:r>
            <a:r>
              <a:rPr lang="en-US" altLang="ja-JP" sz="1600"/>
              <a:t>110,778</a:t>
            </a:r>
            <a:r>
              <a:rPr lang="ja-JP" altLang="en-US" sz="1600"/>
              <a:t>件　　平成</a:t>
            </a:r>
            <a:r>
              <a:rPr lang="en-US" altLang="ja-JP" sz="1600"/>
              <a:t>26</a:t>
            </a:r>
            <a:r>
              <a:rPr lang="ja-JP" altLang="en-US" sz="1600"/>
              <a:t>年　</a:t>
            </a:r>
            <a:r>
              <a:rPr lang="en-US" altLang="ja-JP" sz="1600"/>
              <a:t>104,490</a:t>
            </a:r>
            <a:r>
              <a:rPr lang="ja-JP" altLang="en-US" sz="1600"/>
              <a:t>件</a:t>
            </a:r>
            <a:endParaRPr lang="en-US" altLang="ja-JP" sz="1600"/>
          </a:p>
          <a:p>
            <a:pPr eaLnBrk="1" hangingPunct="1">
              <a:spcBef>
                <a:spcPct val="50000"/>
              </a:spcBef>
              <a:buFontTx/>
              <a:buNone/>
            </a:pPr>
            <a:r>
              <a:rPr lang="ja-JP" altLang="en-US" sz="1600"/>
              <a:t>秘密証書遺言：年間</a:t>
            </a:r>
            <a:r>
              <a:rPr lang="en-US" altLang="ja-JP" sz="1600"/>
              <a:t>100</a:t>
            </a:r>
            <a:r>
              <a:rPr lang="ja-JP" altLang="en-US" sz="1600"/>
              <a:t>件台</a:t>
            </a:r>
          </a:p>
        </p:txBody>
      </p:sp>
      <p:sp>
        <p:nvSpPr>
          <p:cNvPr id="19463"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1191A05-6FE0-4CA1-A7B0-B20498390799}" type="slidenum">
              <a:rPr lang="en-US" altLang="ja-JP" sz="1400" smtClean="0"/>
              <a:pPr>
                <a:spcBef>
                  <a:spcPct val="0"/>
                </a:spcBef>
                <a:buFontTx/>
                <a:buNone/>
              </a:pPr>
              <a:t>14</a:t>
            </a:fld>
            <a:endParaRPr lang="en-US" altLang="ja-JP"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2"/>
          <p:cNvSpPr>
            <a:spLocks noChangeShapeType="1"/>
          </p:cNvSpPr>
          <p:nvPr/>
        </p:nvSpPr>
        <p:spPr bwMode="auto">
          <a:xfrm>
            <a:off x="395288" y="908050"/>
            <a:ext cx="84978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483" name="Text Box 3"/>
          <p:cNvSpPr txBox="1">
            <a:spLocks noChangeArrowheads="1"/>
          </p:cNvSpPr>
          <p:nvPr/>
        </p:nvSpPr>
        <p:spPr bwMode="auto">
          <a:xfrm>
            <a:off x="755650" y="260350"/>
            <a:ext cx="74882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１</a:t>
            </a:r>
            <a:r>
              <a:rPr lang="en-US" altLang="ja-JP"/>
              <a:t>2</a:t>
            </a:r>
            <a:r>
              <a:rPr lang="ja-JP" altLang="en-US"/>
              <a:t>．自筆証書遺言</a:t>
            </a:r>
          </a:p>
        </p:txBody>
      </p:sp>
      <p:pic>
        <p:nvPicPr>
          <p:cNvPr id="20484" name="Picture 14" descr="MCj040800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388" y="3213100"/>
            <a:ext cx="1727200"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 Box 17"/>
          <p:cNvSpPr txBox="1">
            <a:spLocks noChangeArrowheads="1"/>
          </p:cNvSpPr>
          <p:nvPr/>
        </p:nvSpPr>
        <p:spPr bwMode="auto">
          <a:xfrm>
            <a:off x="755650" y="1268413"/>
            <a:ext cx="8066088"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800100" indent="-3429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1</a:t>
            </a:r>
            <a:r>
              <a:rPr lang="ja-JP" altLang="en-US" sz="1800"/>
              <a:t>．民法で決められた形式上の</a:t>
            </a:r>
            <a:r>
              <a:rPr lang="en-US" altLang="ja-JP" sz="1800"/>
              <a:t>4</a:t>
            </a:r>
            <a:r>
              <a:rPr lang="ja-JP" altLang="en-US" sz="1800"/>
              <a:t>つの要件</a:t>
            </a:r>
          </a:p>
          <a:p>
            <a:pPr lvl="1" eaLnBrk="1" hangingPunct="1">
              <a:lnSpc>
                <a:spcPct val="80000"/>
              </a:lnSpc>
              <a:spcBef>
                <a:spcPct val="50000"/>
              </a:spcBef>
              <a:buFontTx/>
              <a:buNone/>
            </a:pPr>
            <a:r>
              <a:rPr lang="ja-JP" altLang="en-US" sz="1600"/>
              <a:t>①　自筆（ワープロ・代筆・録音は不可。　</a:t>
            </a:r>
            <a:r>
              <a:rPr lang="ja-JP" altLang="en-US" sz="1400" b="1"/>
              <a:t>但し、「財産目録」については、平成</a:t>
            </a:r>
            <a:r>
              <a:rPr lang="en-US" altLang="ja-JP" sz="1400" b="1"/>
              <a:t>31</a:t>
            </a:r>
            <a:r>
              <a:rPr lang="ja-JP" altLang="en-US" sz="1400" b="1"/>
              <a:t>年</a:t>
            </a:r>
            <a:r>
              <a:rPr lang="en-US" altLang="ja-JP" sz="1400" b="1"/>
              <a:t>1</a:t>
            </a:r>
            <a:r>
              <a:rPr lang="ja-JP" altLang="en-US" sz="1400" b="1"/>
              <a:t>月</a:t>
            </a:r>
            <a:r>
              <a:rPr lang="en-US" altLang="ja-JP" sz="1400" b="1"/>
              <a:t>13</a:t>
            </a:r>
            <a:r>
              <a:rPr lang="ja-JP" altLang="en-US" sz="1400" b="1"/>
              <a:t>日か</a:t>
            </a:r>
            <a:endParaRPr lang="en-US" altLang="ja-JP" sz="1400" b="1"/>
          </a:p>
          <a:p>
            <a:pPr lvl="1" eaLnBrk="1" hangingPunct="1">
              <a:lnSpc>
                <a:spcPct val="80000"/>
              </a:lnSpc>
              <a:spcBef>
                <a:spcPct val="50000"/>
              </a:spcBef>
              <a:buFontTx/>
              <a:buNone/>
            </a:pPr>
            <a:r>
              <a:rPr lang="ja-JP" altLang="en-US" sz="1400" b="1"/>
              <a:t>　　　ら、パソコンでの作成や通帳等のコピーを添付することが認められるようになった</a:t>
            </a:r>
            <a:r>
              <a:rPr lang="ja-JP" altLang="en-US" sz="1400"/>
              <a:t>）。</a:t>
            </a:r>
            <a:endParaRPr lang="en-US" altLang="ja-JP" sz="1400"/>
          </a:p>
          <a:p>
            <a:pPr lvl="1" eaLnBrk="1" hangingPunct="1">
              <a:lnSpc>
                <a:spcPct val="80000"/>
              </a:lnSpc>
              <a:spcBef>
                <a:spcPct val="50000"/>
              </a:spcBef>
              <a:buFontTx/>
              <a:buNone/>
            </a:pPr>
            <a:r>
              <a:rPr lang="ja-JP" altLang="en-US" sz="1600"/>
              <a:t>②　作成年月日　　　　　③　署名　　　　　　　　　　　  ④　押印（認印でも可）</a:t>
            </a:r>
          </a:p>
          <a:p>
            <a:pPr eaLnBrk="1" hangingPunct="1">
              <a:lnSpc>
                <a:spcPct val="90000"/>
              </a:lnSpc>
              <a:spcBef>
                <a:spcPct val="50000"/>
              </a:spcBef>
              <a:buFontTx/>
              <a:buNone/>
            </a:pPr>
            <a:endParaRPr lang="ja-JP" altLang="en-US" sz="1600"/>
          </a:p>
          <a:p>
            <a:pPr eaLnBrk="1" hangingPunct="1">
              <a:lnSpc>
                <a:spcPct val="90000"/>
              </a:lnSpc>
              <a:spcBef>
                <a:spcPct val="50000"/>
              </a:spcBef>
              <a:buFontTx/>
              <a:buNone/>
            </a:pPr>
            <a:r>
              <a:rPr lang="en-US" altLang="ja-JP" sz="1800"/>
              <a:t>2</a:t>
            </a:r>
            <a:r>
              <a:rPr lang="ja-JP" altLang="en-US" sz="1800"/>
              <a:t>．検認の手続きが必要</a:t>
            </a:r>
          </a:p>
          <a:p>
            <a:pPr eaLnBrk="1" hangingPunct="1">
              <a:lnSpc>
                <a:spcPct val="90000"/>
              </a:lnSpc>
              <a:spcBef>
                <a:spcPct val="50000"/>
              </a:spcBef>
              <a:buFontTx/>
              <a:buNone/>
            </a:pPr>
            <a:r>
              <a:rPr lang="ja-JP" altLang="en-US" sz="1600"/>
              <a:t>　　証拠保全の手続き。　遺言書の有効･無効の判断をするものではない。　　</a:t>
            </a:r>
          </a:p>
          <a:p>
            <a:pPr eaLnBrk="1" hangingPunct="1">
              <a:lnSpc>
                <a:spcPct val="90000"/>
              </a:lnSpc>
              <a:spcBef>
                <a:spcPct val="50000"/>
              </a:spcBef>
              <a:buFontTx/>
              <a:buNone/>
            </a:pPr>
            <a:r>
              <a:rPr lang="ja-JP" altLang="en-US" sz="1600"/>
              <a:t>　　相続発生　→　家庭裁判所に検認の申立</a:t>
            </a:r>
          </a:p>
          <a:p>
            <a:pPr eaLnBrk="1" hangingPunct="1">
              <a:lnSpc>
                <a:spcPct val="90000"/>
              </a:lnSpc>
              <a:spcBef>
                <a:spcPct val="50000"/>
              </a:spcBef>
              <a:buFontTx/>
              <a:buNone/>
            </a:pPr>
            <a:r>
              <a:rPr lang="ja-JP" altLang="en-US" sz="1600"/>
              <a:t>　　　　　　　　　→　指定された期日に家庭裁判所で検認の手続き</a:t>
            </a:r>
          </a:p>
          <a:p>
            <a:pPr eaLnBrk="1" hangingPunct="1">
              <a:lnSpc>
                <a:spcPct val="90000"/>
              </a:lnSpc>
              <a:spcBef>
                <a:spcPct val="50000"/>
              </a:spcBef>
              <a:buFontTx/>
              <a:buNone/>
            </a:pPr>
            <a:r>
              <a:rPr lang="ja-JP" altLang="en-US" sz="1600"/>
              <a:t>　　　　　　　　　→　検認済み証明書を受け取る　</a:t>
            </a:r>
          </a:p>
          <a:p>
            <a:pPr eaLnBrk="1" hangingPunct="1">
              <a:lnSpc>
                <a:spcPct val="90000"/>
              </a:lnSpc>
              <a:spcBef>
                <a:spcPct val="50000"/>
              </a:spcBef>
              <a:buFontTx/>
              <a:buNone/>
            </a:pPr>
            <a:endParaRPr lang="ja-JP" altLang="en-US" sz="1600"/>
          </a:p>
          <a:p>
            <a:pPr eaLnBrk="1" hangingPunct="1">
              <a:lnSpc>
                <a:spcPct val="90000"/>
              </a:lnSpc>
              <a:spcBef>
                <a:spcPct val="50000"/>
              </a:spcBef>
              <a:buFontTx/>
              <a:buNone/>
            </a:pPr>
            <a:r>
              <a:rPr lang="en-US" altLang="ja-JP" sz="1800"/>
              <a:t>3</a:t>
            </a:r>
            <a:r>
              <a:rPr lang="ja-JP" altLang="en-US" sz="1800"/>
              <a:t>．名義書替手続きの煩雑さ</a:t>
            </a:r>
          </a:p>
          <a:p>
            <a:pPr eaLnBrk="1" hangingPunct="1">
              <a:lnSpc>
                <a:spcPct val="90000"/>
              </a:lnSpc>
              <a:spcBef>
                <a:spcPct val="50000"/>
              </a:spcBef>
              <a:buFontTx/>
              <a:buNone/>
            </a:pPr>
            <a:r>
              <a:rPr lang="ja-JP" altLang="en-US" sz="1600"/>
              <a:t>　</a:t>
            </a:r>
            <a:r>
              <a:rPr lang="en-US" altLang="ja-JP" sz="1600"/>
              <a:t>1)</a:t>
            </a:r>
            <a:r>
              <a:rPr lang="ja-JP" altLang="en-US" sz="1600"/>
              <a:t>　金融機関での名義変更手続きでは、</a:t>
            </a:r>
            <a:r>
              <a:rPr lang="en-US" altLang="ja-JP" sz="1600"/>
              <a:t>｢</a:t>
            </a:r>
            <a:r>
              <a:rPr lang="ja-JP" altLang="en-US" sz="1600"/>
              <a:t>相続人間で争いがないか？」を確認されることが　</a:t>
            </a:r>
            <a:br>
              <a:rPr lang="en-US" altLang="ja-JP" sz="1600"/>
            </a:br>
            <a:r>
              <a:rPr lang="ja-JP" altLang="en-US" sz="1600"/>
              <a:t>　あり、場合によっては、金融機関所定の用紙に、相続人全員の署名と実印を求められる　</a:t>
            </a:r>
            <a:br>
              <a:rPr lang="en-US" altLang="ja-JP" sz="1600"/>
            </a:br>
            <a:r>
              <a:rPr lang="ja-JP" altLang="en-US" sz="1600"/>
              <a:t>　こともある。 　</a:t>
            </a:r>
          </a:p>
          <a:p>
            <a:pPr eaLnBrk="1" hangingPunct="1">
              <a:lnSpc>
                <a:spcPct val="140000"/>
              </a:lnSpc>
              <a:spcBef>
                <a:spcPct val="0"/>
              </a:spcBef>
              <a:buFontTx/>
              <a:buNone/>
            </a:pPr>
            <a:r>
              <a:rPr lang="ja-JP" altLang="en-US" sz="1600"/>
              <a:t>　</a:t>
            </a:r>
            <a:r>
              <a:rPr lang="en-US" altLang="ja-JP" sz="1600"/>
              <a:t>2</a:t>
            </a:r>
            <a:r>
              <a:rPr lang="ja-JP" altLang="en-US" sz="1600"/>
              <a:t>）　名義変更には遺言書の原本が必要。不動産、金融資産の名義変更が数多くある場合、　　</a:t>
            </a:r>
            <a:br>
              <a:rPr lang="en-US" altLang="ja-JP" sz="1600"/>
            </a:br>
            <a:r>
              <a:rPr lang="ja-JP" altLang="en-US" sz="1600"/>
              <a:t>　手間と日数がかかる。</a:t>
            </a:r>
            <a:endParaRPr lang="ja-JP" altLang="en-US" sz="1300"/>
          </a:p>
        </p:txBody>
      </p:sp>
      <p:sp>
        <p:nvSpPr>
          <p:cNvPr id="20486"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497F1DA-51BB-4EEB-B595-145464EAC06F}" type="slidenum">
              <a:rPr lang="en-US" altLang="ja-JP" sz="1400" smtClean="0"/>
              <a:pPr>
                <a:spcBef>
                  <a:spcPct val="0"/>
                </a:spcBef>
                <a:buFontTx/>
                <a:buNone/>
              </a:pPr>
              <a:t>15</a:t>
            </a:fld>
            <a:endParaRPr lang="en-US" altLang="ja-JP"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395288" y="908050"/>
            <a:ext cx="84978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1507" name="Text Box 3"/>
          <p:cNvSpPr txBox="1">
            <a:spLocks noChangeArrowheads="1"/>
          </p:cNvSpPr>
          <p:nvPr/>
        </p:nvSpPr>
        <p:spPr bwMode="auto">
          <a:xfrm>
            <a:off x="755650" y="260350"/>
            <a:ext cx="74882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１</a:t>
            </a:r>
            <a:r>
              <a:rPr lang="en-US" altLang="ja-JP"/>
              <a:t>3</a:t>
            </a:r>
            <a:r>
              <a:rPr lang="ja-JP" altLang="en-US"/>
              <a:t>．自筆証書遺言の例</a:t>
            </a:r>
          </a:p>
        </p:txBody>
      </p:sp>
      <p:sp>
        <p:nvSpPr>
          <p:cNvPr id="21508" name="Text Box 7"/>
          <p:cNvSpPr txBox="1">
            <a:spLocks noChangeArrowheads="1"/>
          </p:cNvSpPr>
          <p:nvPr/>
        </p:nvSpPr>
        <p:spPr bwMode="auto">
          <a:xfrm>
            <a:off x="684213" y="1111250"/>
            <a:ext cx="8208962" cy="55689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800"/>
              <a:t>遺　言　書</a:t>
            </a:r>
          </a:p>
          <a:p>
            <a:pPr eaLnBrk="1" hangingPunct="1">
              <a:spcBef>
                <a:spcPct val="50000"/>
              </a:spcBef>
              <a:buFontTx/>
              <a:buNone/>
            </a:pPr>
            <a:r>
              <a:rPr lang="ja-JP" altLang="en-US" sz="1500"/>
              <a:t>遺言者・日本太郎は、次のとおり遺言する。</a:t>
            </a:r>
          </a:p>
          <a:p>
            <a:pPr eaLnBrk="1" hangingPunct="1">
              <a:spcBef>
                <a:spcPct val="50000"/>
              </a:spcBef>
              <a:buFontTx/>
              <a:buNone/>
            </a:pPr>
            <a:r>
              <a:rPr lang="ja-JP" altLang="en-US" sz="1500"/>
              <a:t>１．次の財産を、妻・日本花子に相続させる。</a:t>
            </a:r>
          </a:p>
          <a:p>
            <a:pPr eaLnBrk="1" hangingPunct="1">
              <a:lnSpc>
                <a:spcPct val="50000"/>
              </a:lnSpc>
              <a:spcBef>
                <a:spcPct val="50000"/>
              </a:spcBef>
              <a:buFontTx/>
              <a:buNone/>
            </a:pPr>
            <a:r>
              <a:rPr lang="ja-JP" altLang="en-US" sz="1500"/>
              <a:t>　（</a:t>
            </a:r>
            <a:r>
              <a:rPr lang="en-US" altLang="ja-JP" sz="1500"/>
              <a:t>1</a:t>
            </a:r>
            <a:r>
              <a:rPr lang="ja-JP" altLang="en-US" sz="1500"/>
              <a:t>）土地　所在：○○県○○市○○町 ○丁目　地番：○番　地目：宅地　地積：</a:t>
            </a:r>
            <a:r>
              <a:rPr lang="en-US" altLang="ja-JP" sz="1500"/>
              <a:t>123.45㎡</a:t>
            </a:r>
          </a:p>
          <a:p>
            <a:pPr eaLnBrk="1" hangingPunct="1">
              <a:lnSpc>
                <a:spcPct val="60000"/>
              </a:lnSpc>
              <a:spcBef>
                <a:spcPct val="50000"/>
              </a:spcBef>
              <a:buFontTx/>
              <a:buNone/>
            </a:pPr>
            <a:r>
              <a:rPr lang="ja-JP" altLang="en-US" sz="1500"/>
              <a:t>　（</a:t>
            </a:r>
            <a:r>
              <a:rPr lang="en-US" altLang="ja-JP" sz="1500"/>
              <a:t>2</a:t>
            </a:r>
            <a:r>
              <a:rPr lang="ja-JP" altLang="en-US" sz="1500"/>
              <a:t>）建物　所在： </a:t>
            </a:r>
            <a:r>
              <a:rPr lang="ja-JP" altLang="en-US" sz="1400"/>
              <a:t>○○県○○市○○町 ○丁目○番地</a:t>
            </a:r>
            <a:r>
              <a:rPr lang="ja-JP" altLang="en-US" sz="1500"/>
              <a:t> 　家屋番号：○番　　種類：居宅　　</a:t>
            </a:r>
          </a:p>
          <a:p>
            <a:pPr eaLnBrk="1" hangingPunct="1">
              <a:lnSpc>
                <a:spcPct val="60000"/>
              </a:lnSpc>
              <a:spcBef>
                <a:spcPct val="50000"/>
              </a:spcBef>
              <a:buFontTx/>
              <a:buNone/>
            </a:pPr>
            <a:r>
              <a:rPr lang="ja-JP" altLang="en-US" sz="1500"/>
              <a:t>　　　　　　　 構造：木造瓦葺平家建　床面積：</a:t>
            </a:r>
            <a:r>
              <a:rPr lang="en-US" altLang="ja-JP" sz="1500"/>
              <a:t>100.00㎡</a:t>
            </a:r>
          </a:p>
          <a:p>
            <a:pPr eaLnBrk="1" hangingPunct="1">
              <a:lnSpc>
                <a:spcPct val="60000"/>
              </a:lnSpc>
              <a:spcBef>
                <a:spcPct val="50000"/>
              </a:spcBef>
              <a:buFontTx/>
              <a:buNone/>
            </a:pPr>
            <a:r>
              <a:rPr lang="ja-JP" altLang="en-US" sz="1500"/>
              <a:t>　（</a:t>
            </a:r>
            <a:r>
              <a:rPr lang="en-US" altLang="ja-JP" sz="1500"/>
              <a:t>3</a:t>
            </a:r>
            <a:r>
              <a:rPr lang="ja-JP" altLang="en-US" sz="1500"/>
              <a:t>）金融資産　　</a:t>
            </a:r>
            <a:r>
              <a:rPr lang="en-US" altLang="ja-JP" sz="1500"/>
              <a:t>XX</a:t>
            </a:r>
            <a:r>
              <a:rPr lang="ja-JP" altLang="en-US" sz="1500"/>
              <a:t>銀行</a:t>
            </a:r>
            <a:r>
              <a:rPr lang="en-US" altLang="ja-JP" sz="1500"/>
              <a:t>YY</a:t>
            </a:r>
            <a:r>
              <a:rPr lang="ja-JP" altLang="en-US" sz="1500"/>
              <a:t>支店の遺言者名義の預金債権及びその他の債権の全て</a:t>
            </a:r>
          </a:p>
          <a:p>
            <a:pPr eaLnBrk="1" hangingPunct="1">
              <a:lnSpc>
                <a:spcPct val="70000"/>
              </a:lnSpc>
              <a:spcBef>
                <a:spcPct val="50000"/>
              </a:spcBef>
              <a:buFontTx/>
              <a:buNone/>
            </a:pPr>
            <a:r>
              <a:rPr lang="ja-JP" altLang="en-US" sz="1500"/>
              <a:t>２．長女・日本愛子には、次の財産を相続させる。</a:t>
            </a:r>
          </a:p>
          <a:p>
            <a:pPr eaLnBrk="1" hangingPunct="1">
              <a:lnSpc>
                <a:spcPct val="50000"/>
              </a:lnSpc>
              <a:spcBef>
                <a:spcPct val="50000"/>
              </a:spcBef>
              <a:buFontTx/>
              <a:buNone/>
            </a:pPr>
            <a:r>
              <a:rPr lang="ja-JP" altLang="en-US" sz="1500"/>
              <a:t>　（</a:t>
            </a:r>
            <a:r>
              <a:rPr lang="en-US" altLang="ja-JP" sz="1500"/>
              <a:t>1</a:t>
            </a:r>
            <a:r>
              <a:rPr lang="ja-JP" altLang="en-US" sz="1500"/>
              <a:t>）金融資産   ゆうちょ銀行の遺言者名義の貯金債権及びその他の債権の全て</a:t>
            </a:r>
          </a:p>
          <a:p>
            <a:pPr eaLnBrk="1" hangingPunct="1">
              <a:lnSpc>
                <a:spcPct val="50000"/>
              </a:lnSpc>
              <a:spcBef>
                <a:spcPct val="50000"/>
              </a:spcBef>
              <a:buFontTx/>
              <a:buNone/>
            </a:pPr>
            <a:r>
              <a:rPr lang="ja-JP" altLang="en-US" sz="1500"/>
              <a:t>　（</a:t>
            </a:r>
            <a:r>
              <a:rPr lang="en-US" altLang="ja-JP" sz="1500"/>
              <a:t>2</a:t>
            </a:r>
            <a:r>
              <a:rPr lang="ja-JP" altLang="en-US" sz="1500"/>
              <a:t>）株式　　　　 </a:t>
            </a:r>
            <a:r>
              <a:rPr lang="en-US" altLang="ja-JP" sz="1500"/>
              <a:t>××</a:t>
            </a:r>
            <a:r>
              <a:rPr lang="ja-JP" altLang="en-US" sz="1500"/>
              <a:t>証券</a:t>
            </a:r>
            <a:r>
              <a:rPr lang="en-US" altLang="ja-JP" sz="1500"/>
              <a:t>YY</a:t>
            </a:r>
            <a:r>
              <a:rPr lang="ja-JP" altLang="en-US" sz="1500"/>
              <a:t>支店に預託している遺言者名義の株式及びその他の債権の全て</a:t>
            </a:r>
          </a:p>
          <a:p>
            <a:pPr eaLnBrk="1" hangingPunct="1">
              <a:lnSpc>
                <a:spcPct val="70000"/>
              </a:lnSpc>
              <a:spcBef>
                <a:spcPct val="50000"/>
              </a:spcBef>
              <a:buFontTx/>
              <a:buNone/>
            </a:pPr>
            <a:r>
              <a:rPr lang="ja-JP" altLang="en-US" sz="1500"/>
              <a:t>３．上記</a:t>
            </a:r>
            <a:r>
              <a:rPr lang="en-US" altLang="ja-JP" sz="1500"/>
              <a:t>1</a:t>
            </a:r>
            <a:r>
              <a:rPr lang="ja-JP" altLang="en-US" sz="1500"/>
              <a:t>及び</a:t>
            </a:r>
            <a:r>
              <a:rPr lang="en-US" altLang="ja-JP" sz="1500"/>
              <a:t>2</a:t>
            </a:r>
            <a:r>
              <a:rPr lang="ja-JP" altLang="en-US" sz="1500"/>
              <a:t>を除くその他の財産は、全て長男・日本一郎に相続させる。</a:t>
            </a:r>
          </a:p>
          <a:p>
            <a:pPr eaLnBrk="1" hangingPunct="1">
              <a:lnSpc>
                <a:spcPct val="70000"/>
              </a:lnSpc>
              <a:spcBef>
                <a:spcPct val="50000"/>
              </a:spcBef>
              <a:buFontTx/>
              <a:buNone/>
            </a:pPr>
            <a:r>
              <a:rPr lang="ja-JP" altLang="en-US" sz="1500"/>
              <a:t>４．祭祀承継者として、長男・日本一郎を指定する。</a:t>
            </a:r>
          </a:p>
          <a:p>
            <a:pPr eaLnBrk="1" hangingPunct="1">
              <a:lnSpc>
                <a:spcPct val="80000"/>
              </a:lnSpc>
              <a:spcBef>
                <a:spcPct val="50000"/>
              </a:spcBef>
              <a:buFontTx/>
              <a:buNone/>
            </a:pPr>
            <a:r>
              <a:rPr lang="ja-JP" altLang="en-US" sz="1500"/>
              <a:t>５．この遺言の遺言執行者として長男・日本一郎を指定する。</a:t>
            </a:r>
            <a:r>
              <a:rPr lang="ja-JP" altLang="en-US" sz="1400"/>
              <a:t>遺言執行者は、本遺言を執行する</a:t>
            </a:r>
          </a:p>
          <a:p>
            <a:pPr eaLnBrk="1" hangingPunct="1">
              <a:lnSpc>
                <a:spcPct val="80000"/>
              </a:lnSpc>
              <a:spcBef>
                <a:spcPct val="50000"/>
              </a:spcBef>
              <a:buFontTx/>
              <a:buNone/>
            </a:pPr>
            <a:r>
              <a:rPr lang="ja-JP" altLang="en-US" sz="1400"/>
              <a:t>　　　ため、遺言者名義の預貯金債権の名義変更、払戻し、貸金庫の開扉およびその収用物の取出</a:t>
            </a:r>
          </a:p>
          <a:p>
            <a:pPr eaLnBrk="1" hangingPunct="1">
              <a:lnSpc>
                <a:spcPct val="80000"/>
              </a:lnSpc>
              <a:spcBef>
                <a:spcPct val="50000"/>
              </a:spcBef>
              <a:buFontTx/>
              <a:buNone/>
            </a:pPr>
            <a:r>
              <a:rPr lang="ja-JP" altLang="en-US" sz="1400"/>
              <a:t>　　　し、貸金庫契約の解約、株券その他の財産の換金処分、その他本遺言の執行に必要な一切の</a:t>
            </a:r>
          </a:p>
          <a:p>
            <a:pPr eaLnBrk="1" hangingPunct="1">
              <a:lnSpc>
                <a:spcPct val="80000"/>
              </a:lnSpc>
              <a:spcBef>
                <a:spcPct val="50000"/>
              </a:spcBef>
              <a:buFontTx/>
              <a:buNone/>
            </a:pPr>
            <a:r>
              <a:rPr lang="ja-JP" altLang="en-US" sz="1400"/>
              <a:t>　　　権限を有する。報酬は無償とする。</a:t>
            </a:r>
          </a:p>
          <a:p>
            <a:pPr eaLnBrk="1" hangingPunct="1">
              <a:lnSpc>
                <a:spcPct val="40000"/>
              </a:lnSpc>
              <a:spcBef>
                <a:spcPct val="50000"/>
              </a:spcBef>
              <a:buFontTx/>
              <a:buNone/>
            </a:pPr>
            <a:r>
              <a:rPr lang="ja-JP" altLang="en-US" sz="1600"/>
              <a:t>　　　　　　　　　　　　　　　　　　　　　　　　　　　　　　　　</a:t>
            </a:r>
            <a:r>
              <a:rPr lang="ja-JP" altLang="en-US" sz="1400"/>
              <a:t>平成○○年○○月○○日</a:t>
            </a:r>
          </a:p>
          <a:p>
            <a:pPr eaLnBrk="1" hangingPunct="1">
              <a:lnSpc>
                <a:spcPct val="60000"/>
              </a:lnSpc>
              <a:spcBef>
                <a:spcPct val="50000"/>
              </a:spcBef>
              <a:buFontTx/>
              <a:buNone/>
            </a:pPr>
            <a:r>
              <a:rPr lang="ja-JP" altLang="en-US" sz="1400"/>
              <a:t>　　　　　　　　　　　　　　　　　　　　　　　　　　　　　　　　　　　　</a:t>
            </a:r>
          </a:p>
          <a:p>
            <a:pPr eaLnBrk="1" hangingPunct="1">
              <a:lnSpc>
                <a:spcPct val="60000"/>
              </a:lnSpc>
              <a:spcBef>
                <a:spcPct val="50000"/>
              </a:spcBef>
              <a:buFontTx/>
              <a:buNone/>
            </a:pPr>
            <a:r>
              <a:rPr lang="ja-JP" altLang="en-US" sz="1400"/>
              <a:t>　　　　　　　　　　　　　　　　　　　　　　　　　　　　　　　　　　　　　　遺言者　日本太郎　　㊞</a:t>
            </a:r>
          </a:p>
          <a:p>
            <a:pPr eaLnBrk="1" hangingPunct="1">
              <a:lnSpc>
                <a:spcPct val="60000"/>
              </a:lnSpc>
              <a:spcBef>
                <a:spcPct val="50000"/>
              </a:spcBef>
              <a:buFontTx/>
              <a:buNone/>
            </a:pPr>
            <a:endParaRPr lang="en-US" altLang="ja-JP" sz="1600"/>
          </a:p>
        </p:txBody>
      </p:sp>
      <p:sp>
        <p:nvSpPr>
          <p:cNvPr id="21509"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0EA8CF0-DF73-4EA4-950A-AEC918B2F512}" type="slidenum">
              <a:rPr lang="en-US" altLang="ja-JP" sz="1400" smtClean="0"/>
              <a:pPr>
                <a:spcBef>
                  <a:spcPct val="0"/>
                </a:spcBef>
                <a:buFontTx/>
                <a:buNone/>
              </a:pPr>
              <a:t>16</a:t>
            </a:fld>
            <a:endParaRPr lang="en-US" altLang="ja-JP"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noChangeArrowheads="1"/>
          </p:cNvSpPr>
          <p:nvPr>
            <p:ph type="title"/>
          </p:nvPr>
        </p:nvSpPr>
        <p:spPr>
          <a:xfrm>
            <a:off x="1879600" y="274638"/>
            <a:ext cx="5788025" cy="1143000"/>
          </a:xfrm>
        </p:spPr>
        <p:txBody>
          <a:bodyPr/>
          <a:lstStyle/>
          <a:p>
            <a:r>
              <a:rPr lang="ja-JP" altLang="en-US" sz="3200"/>
              <a:t>封筒</a:t>
            </a:r>
            <a:r>
              <a:rPr lang="en-US" altLang="ja-JP" sz="3200"/>
              <a:t>(</a:t>
            </a:r>
            <a:r>
              <a:rPr lang="ja-JP" altLang="en-US" sz="3200"/>
              <a:t>表・裏</a:t>
            </a:r>
            <a:r>
              <a:rPr lang="en-US" altLang="ja-JP" sz="3200"/>
              <a:t>)</a:t>
            </a:r>
            <a:r>
              <a:rPr lang="ja-JP" altLang="en-US" sz="3200"/>
              <a:t>の書き方</a:t>
            </a:r>
          </a:p>
        </p:txBody>
      </p:sp>
      <p:sp>
        <p:nvSpPr>
          <p:cNvPr id="22531" name="テキスト ボックス 3"/>
          <p:cNvSpPr txBox="1">
            <a:spLocks noChangeArrowheads="1"/>
          </p:cNvSpPr>
          <p:nvPr/>
        </p:nvSpPr>
        <p:spPr bwMode="auto">
          <a:xfrm>
            <a:off x="1187450" y="2349500"/>
            <a:ext cx="1871663"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endParaRPr lang="ja-JP" altLang="en-US" sz="1600"/>
          </a:p>
        </p:txBody>
      </p:sp>
      <p:sp>
        <p:nvSpPr>
          <p:cNvPr id="22532" name="テキスト ボックス 4"/>
          <p:cNvSpPr txBox="1">
            <a:spLocks noChangeArrowheads="1"/>
          </p:cNvSpPr>
          <p:nvPr/>
        </p:nvSpPr>
        <p:spPr bwMode="auto">
          <a:xfrm>
            <a:off x="1879600" y="2370138"/>
            <a:ext cx="1538288" cy="37639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en-US" altLang="ja-JP" sz="1600"/>
          </a:p>
          <a:p>
            <a:pPr algn="ctr" eaLnBrk="1" hangingPunct="1">
              <a:spcBef>
                <a:spcPct val="0"/>
              </a:spcBef>
              <a:buFontTx/>
              <a:buNone/>
            </a:pPr>
            <a:endParaRPr lang="en-US" altLang="ja-JP" sz="1600"/>
          </a:p>
          <a:p>
            <a:pPr algn="ctr" eaLnBrk="1" hangingPunct="1">
              <a:spcBef>
                <a:spcPct val="0"/>
              </a:spcBef>
              <a:buFontTx/>
              <a:buNone/>
            </a:pPr>
            <a:r>
              <a:rPr lang="ja-JP" altLang="en-US" sz="2400"/>
              <a:t>遺　言　書　在中</a:t>
            </a:r>
            <a:endParaRPr lang="en-US" altLang="ja-JP" sz="2400"/>
          </a:p>
          <a:p>
            <a:pPr algn="ctr" eaLnBrk="1" hangingPunct="1">
              <a:spcBef>
                <a:spcPct val="0"/>
              </a:spcBef>
              <a:buFontTx/>
              <a:buNone/>
            </a:pPr>
            <a:endParaRPr lang="en-US" altLang="ja-JP" sz="1600"/>
          </a:p>
          <a:p>
            <a:pPr algn="ctr" eaLnBrk="1" hangingPunct="1">
              <a:spcBef>
                <a:spcPct val="0"/>
              </a:spcBef>
              <a:buFontTx/>
              <a:buNone/>
            </a:pPr>
            <a:endParaRPr lang="en-US" altLang="ja-JP" sz="1600"/>
          </a:p>
        </p:txBody>
      </p:sp>
      <p:sp>
        <p:nvSpPr>
          <p:cNvPr id="22533" name="テキスト ボックス 9"/>
          <p:cNvSpPr txBox="1">
            <a:spLocks noChangeArrowheads="1"/>
          </p:cNvSpPr>
          <p:nvPr/>
        </p:nvSpPr>
        <p:spPr bwMode="auto">
          <a:xfrm>
            <a:off x="4787900" y="2349500"/>
            <a:ext cx="2339975" cy="37830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a:t>　　　　この遺言書を</a:t>
            </a:r>
            <a:r>
              <a:rPr lang="ja-JP" altLang="en-US" sz="2000" b="1"/>
              <a:t>開封せず</a:t>
            </a:r>
            <a:r>
              <a:rPr lang="ja-JP" altLang="en-US" sz="1600"/>
              <a:t>に、</a:t>
            </a:r>
            <a:endParaRPr lang="en-US" altLang="ja-JP" sz="1600"/>
          </a:p>
          <a:p>
            <a:pPr eaLnBrk="1" hangingPunct="1">
              <a:spcBef>
                <a:spcPct val="0"/>
              </a:spcBef>
              <a:buFontTx/>
              <a:buNone/>
            </a:pPr>
            <a:r>
              <a:rPr lang="ja-JP" altLang="en-US" sz="2000" b="1"/>
              <a:t>　　　　家庭裁判所で</a:t>
            </a:r>
            <a:endParaRPr lang="en-US" altLang="ja-JP" sz="2000" b="1"/>
          </a:p>
          <a:p>
            <a:pPr eaLnBrk="1" hangingPunct="1">
              <a:spcBef>
                <a:spcPct val="0"/>
              </a:spcBef>
              <a:buFontTx/>
              <a:buNone/>
            </a:pPr>
            <a:r>
              <a:rPr lang="ja-JP" altLang="en-US" sz="1600"/>
              <a:t>　　　　　</a:t>
            </a:r>
            <a:r>
              <a:rPr lang="ja-JP" altLang="en-US" sz="2000" b="1"/>
              <a:t>検認の手続き</a:t>
            </a:r>
            <a:r>
              <a:rPr lang="ja-JP" altLang="en-US" sz="1600"/>
              <a:t>を受けて下さい。</a:t>
            </a:r>
            <a:endParaRPr lang="en-US" altLang="ja-JP" sz="1600"/>
          </a:p>
          <a:p>
            <a:pPr eaLnBrk="1" hangingPunct="1">
              <a:spcBef>
                <a:spcPct val="0"/>
              </a:spcBef>
              <a:buFontTx/>
              <a:buNone/>
            </a:pPr>
            <a:r>
              <a:rPr lang="ja-JP" altLang="en-US" sz="1600"/>
              <a:t>　　㊞</a:t>
            </a:r>
            <a:endParaRPr lang="en-US" altLang="ja-JP" sz="1600"/>
          </a:p>
          <a:p>
            <a:pPr eaLnBrk="1" hangingPunct="1">
              <a:spcBef>
                <a:spcPct val="0"/>
              </a:spcBef>
              <a:buFontTx/>
              <a:buNone/>
            </a:pPr>
            <a:r>
              <a:rPr lang="ja-JP" altLang="en-US" sz="1600"/>
              <a:t>　　　　　平成　　年　　月　　日　</a:t>
            </a:r>
            <a:endParaRPr lang="en-US" altLang="ja-JP" sz="1600"/>
          </a:p>
          <a:p>
            <a:pPr eaLnBrk="1" hangingPunct="1">
              <a:spcBef>
                <a:spcPct val="0"/>
              </a:spcBef>
              <a:buFontTx/>
              <a:buNone/>
            </a:pPr>
            <a:endParaRPr lang="en-US" altLang="ja-JP" sz="1600"/>
          </a:p>
          <a:p>
            <a:pPr eaLnBrk="1" hangingPunct="1">
              <a:spcBef>
                <a:spcPct val="0"/>
              </a:spcBef>
              <a:buFontTx/>
              <a:buNone/>
            </a:pPr>
            <a:r>
              <a:rPr lang="ja-JP" altLang="en-US" sz="1600"/>
              <a:t>　　　　　　　　　　署　　　　　　名　　　　㊞</a:t>
            </a:r>
            <a:endParaRPr lang="en-US" altLang="ja-JP" sz="2400"/>
          </a:p>
          <a:p>
            <a:pPr algn="ctr" eaLnBrk="1" hangingPunct="1">
              <a:spcBef>
                <a:spcPct val="0"/>
              </a:spcBef>
              <a:buFontTx/>
              <a:buNone/>
            </a:pPr>
            <a:endParaRPr lang="en-US" altLang="ja-JP" sz="1600"/>
          </a:p>
        </p:txBody>
      </p:sp>
      <p:cxnSp>
        <p:nvCxnSpPr>
          <p:cNvPr id="22534" name="直線コネクタ 12"/>
          <p:cNvCxnSpPr>
            <a:cxnSpLocks noChangeShapeType="1"/>
          </p:cNvCxnSpPr>
          <p:nvPr/>
        </p:nvCxnSpPr>
        <p:spPr bwMode="auto">
          <a:xfrm>
            <a:off x="4787900" y="2370138"/>
            <a:ext cx="1169988" cy="4111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2535" name="直線コネクタ 14"/>
          <p:cNvCxnSpPr>
            <a:cxnSpLocks noChangeShapeType="1"/>
          </p:cNvCxnSpPr>
          <p:nvPr/>
        </p:nvCxnSpPr>
        <p:spPr bwMode="auto">
          <a:xfrm flipH="1">
            <a:off x="5957888" y="2349500"/>
            <a:ext cx="1169987" cy="431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2536" name="テキスト ボックス 17"/>
          <p:cNvSpPr txBox="1">
            <a:spLocks noChangeArrowheads="1"/>
          </p:cNvSpPr>
          <p:nvPr/>
        </p:nvSpPr>
        <p:spPr bwMode="auto">
          <a:xfrm>
            <a:off x="2268538" y="1700213"/>
            <a:ext cx="7905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（表）</a:t>
            </a:r>
          </a:p>
        </p:txBody>
      </p:sp>
      <p:sp>
        <p:nvSpPr>
          <p:cNvPr id="22537" name="テキスト ボックス 18"/>
          <p:cNvSpPr txBox="1">
            <a:spLocks noChangeArrowheads="1"/>
          </p:cNvSpPr>
          <p:nvPr/>
        </p:nvSpPr>
        <p:spPr bwMode="auto">
          <a:xfrm>
            <a:off x="5372100" y="1700213"/>
            <a:ext cx="7921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（裏）</a:t>
            </a:r>
          </a:p>
        </p:txBody>
      </p:sp>
      <p:cxnSp>
        <p:nvCxnSpPr>
          <p:cNvPr id="22538" name="直線コネクタ 20"/>
          <p:cNvCxnSpPr>
            <a:cxnSpLocks noChangeShapeType="1"/>
          </p:cNvCxnSpPr>
          <p:nvPr/>
        </p:nvCxnSpPr>
        <p:spPr bwMode="auto">
          <a:xfrm>
            <a:off x="2411413" y="1268413"/>
            <a:ext cx="4464050" cy="0"/>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sp>
        <p:nvSpPr>
          <p:cNvPr id="22539"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3E8B1BD-A2ED-48DD-B2F1-B98454AE59C2}" type="slidenum">
              <a:rPr lang="en-US" altLang="ja-JP" sz="1400" smtClean="0"/>
              <a:pPr>
                <a:spcBef>
                  <a:spcPct val="0"/>
                </a:spcBef>
                <a:buFontTx/>
                <a:buNone/>
              </a:pPr>
              <a:t>17</a:t>
            </a:fld>
            <a:endParaRPr lang="en-US" altLang="ja-JP"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p:cNvSpPr>
            <a:spLocks noChangeShapeType="1"/>
          </p:cNvSpPr>
          <p:nvPr/>
        </p:nvSpPr>
        <p:spPr bwMode="auto">
          <a:xfrm>
            <a:off x="395288" y="908050"/>
            <a:ext cx="84978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555" name="Text Box 3"/>
          <p:cNvSpPr txBox="1">
            <a:spLocks noChangeArrowheads="1"/>
          </p:cNvSpPr>
          <p:nvPr/>
        </p:nvSpPr>
        <p:spPr bwMode="auto">
          <a:xfrm>
            <a:off x="755650" y="260350"/>
            <a:ext cx="74882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１４．公正証書遺言</a:t>
            </a:r>
          </a:p>
        </p:txBody>
      </p:sp>
      <p:sp>
        <p:nvSpPr>
          <p:cNvPr id="23556" name="Text Box 5"/>
          <p:cNvSpPr txBox="1">
            <a:spLocks noChangeArrowheads="1"/>
          </p:cNvSpPr>
          <p:nvPr/>
        </p:nvSpPr>
        <p:spPr bwMode="auto">
          <a:xfrm>
            <a:off x="755650" y="1268413"/>
            <a:ext cx="8066088" cy="490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800"/>
              <a:t>1.</a:t>
            </a:r>
            <a:r>
              <a:rPr lang="ja-JP" altLang="en-US" sz="2800"/>
              <a:t>公証人が作成　：　原本･正本･謄本</a:t>
            </a:r>
          </a:p>
          <a:p>
            <a:pPr eaLnBrk="1" hangingPunct="1">
              <a:spcBef>
                <a:spcPct val="0"/>
              </a:spcBef>
              <a:buFontTx/>
              <a:buNone/>
            </a:pPr>
            <a:endParaRPr lang="ja-JP" altLang="en-US" sz="2000"/>
          </a:p>
          <a:p>
            <a:pPr eaLnBrk="1" hangingPunct="1">
              <a:spcBef>
                <a:spcPct val="0"/>
              </a:spcBef>
              <a:buFontTx/>
              <a:buNone/>
            </a:pPr>
            <a:r>
              <a:rPr lang="en-US" altLang="ja-JP" sz="2800"/>
              <a:t>2.</a:t>
            </a:r>
            <a:r>
              <a:rPr lang="ja-JP" altLang="en-US" sz="2800"/>
              <a:t>保管　：　原本　→　公証役場に半永久保管</a:t>
            </a:r>
          </a:p>
          <a:p>
            <a:pPr eaLnBrk="1" hangingPunct="1">
              <a:spcBef>
                <a:spcPct val="0"/>
              </a:spcBef>
              <a:buFontTx/>
              <a:buNone/>
            </a:pPr>
            <a:r>
              <a:rPr lang="ja-JP" altLang="en-US" sz="2800"/>
              <a:t>　　　　　　　正本･謄本　→　遺言者（本人）へ</a:t>
            </a:r>
          </a:p>
          <a:p>
            <a:pPr eaLnBrk="1" hangingPunct="1">
              <a:spcBef>
                <a:spcPct val="0"/>
              </a:spcBef>
              <a:buFontTx/>
              <a:buNone/>
            </a:pPr>
            <a:endParaRPr lang="ja-JP" altLang="en-US" sz="2000"/>
          </a:p>
          <a:p>
            <a:pPr eaLnBrk="1" hangingPunct="1">
              <a:spcBef>
                <a:spcPct val="0"/>
              </a:spcBef>
              <a:buFontTx/>
              <a:buNone/>
            </a:pPr>
            <a:r>
              <a:rPr lang="en-US" altLang="ja-JP" sz="2800"/>
              <a:t>3.</a:t>
            </a:r>
            <a:r>
              <a:rPr lang="ja-JP" altLang="en-US" sz="2800"/>
              <a:t>検認手続き　：　不要</a:t>
            </a:r>
          </a:p>
          <a:p>
            <a:pPr eaLnBrk="1" hangingPunct="1">
              <a:spcBef>
                <a:spcPct val="0"/>
              </a:spcBef>
              <a:buFontTx/>
              <a:buNone/>
            </a:pPr>
            <a:endParaRPr lang="ja-JP" altLang="en-US" sz="2000"/>
          </a:p>
          <a:p>
            <a:pPr eaLnBrk="1" hangingPunct="1">
              <a:spcBef>
                <a:spcPct val="0"/>
              </a:spcBef>
              <a:buFontTx/>
              <a:buNone/>
            </a:pPr>
            <a:r>
              <a:rPr lang="en-US" altLang="ja-JP" sz="2800"/>
              <a:t>4.</a:t>
            </a:r>
            <a:r>
              <a:rPr lang="ja-JP" altLang="en-US" sz="2800"/>
              <a:t>名義書替え手続き　：　容易</a:t>
            </a:r>
          </a:p>
          <a:p>
            <a:pPr eaLnBrk="1" hangingPunct="1">
              <a:spcBef>
                <a:spcPct val="0"/>
              </a:spcBef>
              <a:buFontTx/>
              <a:buNone/>
            </a:pPr>
            <a:endParaRPr lang="ja-JP" altLang="en-US" sz="2000"/>
          </a:p>
          <a:p>
            <a:pPr eaLnBrk="1" hangingPunct="1">
              <a:spcBef>
                <a:spcPct val="0"/>
              </a:spcBef>
              <a:buFontTx/>
              <a:buNone/>
            </a:pPr>
            <a:r>
              <a:rPr lang="en-US" altLang="ja-JP" sz="2800"/>
              <a:t>5.</a:t>
            </a:r>
            <a:r>
              <a:rPr lang="ja-JP" altLang="en-US" sz="2800"/>
              <a:t>有効･無効の争い　：　余地は殆んど無い</a:t>
            </a:r>
          </a:p>
          <a:p>
            <a:pPr eaLnBrk="1" hangingPunct="1">
              <a:spcBef>
                <a:spcPct val="0"/>
              </a:spcBef>
              <a:buFontTx/>
              <a:buNone/>
            </a:pPr>
            <a:endParaRPr lang="ja-JP" altLang="en-US" sz="2000"/>
          </a:p>
          <a:p>
            <a:pPr eaLnBrk="1" hangingPunct="1">
              <a:spcBef>
                <a:spcPct val="0"/>
              </a:spcBef>
              <a:buFontTx/>
              <a:buNone/>
            </a:pPr>
            <a:r>
              <a:rPr lang="en-US" altLang="ja-JP" sz="2800"/>
              <a:t>6.</a:t>
            </a:r>
            <a:r>
              <a:rPr lang="ja-JP" altLang="en-US" sz="2800"/>
              <a:t>費用　：　公証人手数料令による</a:t>
            </a:r>
          </a:p>
          <a:p>
            <a:pPr eaLnBrk="1" hangingPunct="1">
              <a:spcBef>
                <a:spcPct val="50000"/>
              </a:spcBef>
              <a:buFontTx/>
              <a:buNone/>
            </a:pPr>
            <a:endParaRPr lang="en-US" altLang="ja-JP" sz="1300"/>
          </a:p>
        </p:txBody>
      </p:sp>
      <p:pic>
        <p:nvPicPr>
          <p:cNvPr id="23557" name="Picture 7" descr="j037104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850" y="4365625"/>
            <a:ext cx="1598613"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19AA7D53-54AD-4227-9023-7E98A28ADF8A}" type="slidenum">
              <a:rPr lang="en-US" altLang="ja-JP" sz="1400" smtClean="0"/>
              <a:pPr>
                <a:spcBef>
                  <a:spcPct val="0"/>
                </a:spcBef>
                <a:buFontTx/>
                <a:buNone/>
              </a:pPr>
              <a:t>18</a:t>
            </a:fld>
            <a:endParaRPr lang="en-US" altLang="ja-JP"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a:extLst>
              <a:ext uri="{FF2B5EF4-FFF2-40B4-BE49-F238E27FC236}">
                <a16:creationId xmlns:a16="http://schemas.microsoft.com/office/drawing/2014/main" id="{97ABAEE8-C089-4277-8401-10887C9E02B7}"/>
              </a:ext>
            </a:extLst>
          </p:cNvPr>
          <p:cNvSpPr txBox="1">
            <a:spLocks noChangeArrowheads="1"/>
          </p:cNvSpPr>
          <p:nvPr/>
        </p:nvSpPr>
        <p:spPr bwMode="auto">
          <a:xfrm>
            <a:off x="611188" y="203200"/>
            <a:ext cx="7920037" cy="692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ja-JP" altLang="en-US" sz="2400" dirty="0"/>
              <a:t>＜目　　次＞</a:t>
            </a:r>
          </a:p>
          <a:p>
            <a:pPr>
              <a:spcBef>
                <a:spcPct val="50000"/>
              </a:spcBef>
              <a:defRPr/>
            </a:pPr>
            <a:endParaRPr lang="ja-JP" altLang="en-US" sz="1000" dirty="0"/>
          </a:p>
          <a:p>
            <a:pPr lvl="1">
              <a:lnSpc>
                <a:spcPct val="80000"/>
              </a:lnSpc>
              <a:spcBef>
                <a:spcPct val="50000"/>
              </a:spcBef>
              <a:defRPr/>
            </a:pPr>
            <a:r>
              <a:rPr lang="ja-JP" altLang="en-US" dirty="0"/>
              <a:t>   １．なぜ、遺言が必要なのでしょうか	・・・・・・・・・・・・・・・・・　　 </a:t>
            </a:r>
            <a:r>
              <a:rPr lang="en-US" altLang="ja-JP" dirty="0"/>
              <a:t>3</a:t>
            </a:r>
            <a:r>
              <a:rPr lang="ja-JP" altLang="en-US" dirty="0"/>
              <a:t>　</a:t>
            </a:r>
            <a:r>
              <a:rPr lang="ja-JP" altLang="en-US" sz="1200" dirty="0"/>
              <a:t>頁</a:t>
            </a:r>
            <a:endParaRPr lang="en-US" altLang="ja-JP" sz="1200" dirty="0"/>
          </a:p>
          <a:p>
            <a:pPr lvl="1">
              <a:lnSpc>
                <a:spcPct val="80000"/>
              </a:lnSpc>
              <a:spcBef>
                <a:spcPct val="50000"/>
              </a:spcBef>
              <a:defRPr/>
            </a:pPr>
            <a:r>
              <a:rPr lang="ja-JP" altLang="en-US" dirty="0"/>
              <a:t>  ２．相続争いの原因となる背景		・・・・・・・・・・・・・・・・・　　 </a:t>
            </a:r>
            <a:r>
              <a:rPr lang="en-US" altLang="ja-JP" dirty="0"/>
              <a:t>4</a:t>
            </a:r>
            <a:r>
              <a:rPr lang="ja-JP" altLang="en-US" dirty="0"/>
              <a:t>　</a:t>
            </a:r>
          </a:p>
          <a:p>
            <a:pPr lvl="1">
              <a:lnSpc>
                <a:spcPct val="80000"/>
              </a:lnSpc>
              <a:spcBef>
                <a:spcPct val="50000"/>
              </a:spcBef>
              <a:defRPr/>
            </a:pPr>
            <a:r>
              <a:rPr lang="ja-JP" altLang="en-US" dirty="0"/>
              <a:t>  ３．相続手続きの流れ			・・・・・・・・・・・・・・・・・　　 </a:t>
            </a:r>
            <a:r>
              <a:rPr lang="en-US" altLang="ja-JP" dirty="0"/>
              <a:t>5</a:t>
            </a:r>
          </a:p>
          <a:p>
            <a:pPr lvl="1">
              <a:lnSpc>
                <a:spcPct val="80000"/>
              </a:lnSpc>
              <a:spcBef>
                <a:spcPct val="50000"/>
              </a:spcBef>
              <a:defRPr/>
            </a:pPr>
            <a:r>
              <a:rPr lang="ja-JP" altLang="en-US" dirty="0">
                <a:latin typeface="+mn-ea"/>
                <a:ea typeface="+mn-ea"/>
              </a:rPr>
              <a:t>４</a:t>
            </a:r>
            <a:r>
              <a:rPr lang="en-US" altLang="ja-JP" dirty="0">
                <a:latin typeface="+mn-ea"/>
                <a:ea typeface="+mn-ea"/>
              </a:rPr>
              <a:t>-1</a:t>
            </a:r>
            <a:r>
              <a:rPr lang="ja-JP" altLang="en-US" dirty="0" err="1">
                <a:latin typeface="+mn-ea"/>
                <a:ea typeface="+mn-ea"/>
              </a:rPr>
              <a:t>．</a:t>
            </a:r>
            <a:r>
              <a:rPr lang="ja-JP" altLang="en-US" dirty="0">
                <a:latin typeface="+mn-ea"/>
                <a:ea typeface="+mn-ea"/>
              </a:rPr>
              <a:t>法定相続人　　　　　　　　　　　　　　　　　　　</a:t>
            </a:r>
            <a:r>
              <a:rPr lang="ja-JP" altLang="en-US" dirty="0"/>
              <a:t>・・・・・・・・・・・・・・・・・・  　 </a:t>
            </a:r>
            <a:r>
              <a:rPr lang="en-US" altLang="ja-JP" dirty="0"/>
              <a:t>6</a:t>
            </a:r>
            <a:endParaRPr lang="en-US" altLang="ja-JP" dirty="0">
              <a:latin typeface="+mn-ea"/>
              <a:ea typeface="+mn-ea"/>
            </a:endParaRPr>
          </a:p>
          <a:p>
            <a:pPr lvl="1">
              <a:lnSpc>
                <a:spcPct val="80000"/>
              </a:lnSpc>
              <a:spcBef>
                <a:spcPct val="50000"/>
              </a:spcBef>
              <a:defRPr/>
            </a:pPr>
            <a:r>
              <a:rPr lang="ja-JP" altLang="en-US" dirty="0">
                <a:latin typeface="+mn-ea"/>
                <a:ea typeface="+mn-ea"/>
              </a:rPr>
              <a:t>４</a:t>
            </a:r>
            <a:r>
              <a:rPr lang="en-US" altLang="ja-JP" dirty="0">
                <a:latin typeface="+mn-ea"/>
                <a:ea typeface="+mn-ea"/>
              </a:rPr>
              <a:t>-2</a:t>
            </a:r>
            <a:r>
              <a:rPr lang="ja-JP" altLang="en-US" dirty="0" err="1">
                <a:latin typeface="+mn-ea"/>
                <a:ea typeface="+mn-ea"/>
              </a:rPr>
              <a:t>．</a:t>
            </a:r>
            <a:r>
              <a:rPr lang="ja-JP" altLang="en-US" dirty="0">
                <a:latin typeface="+mn-ea"/>
                <a:ea typeface="+mn-ea"/>
              </a:rPr>
              <a:t>法定相続</a:t>
            </a:r>
            <a:r>
              <a:rPr lang="ja-JP" altLang="en-US" dirty="0"/>
              <a:t>分と遺留分			・・・・・・・・・・・・・・・・・　    </a:t>
            </a:r>
            <a:r>
              <a:rPr lang="en-US" altLang="ja-JP" dirty="0"/>
              <a:t>7</a:t>
            </a:r>
            <a:r>
              <a:rPr lang="ja-JP" altLang="en-US" dirty="0"/>
              <a:t>　</a:t>
            </a:r>
          </a:p>
          <a:p>
            <a:pPr lvl="1">
              <a:lnSpc>
                <a:spcPct val="80000"/>
              </a:lnSpc>
              <a:spcBef>
                <a:spcPct val="50000"/>
              </a:spcBef>
              <a:defRPr/>
            </a:pPr>
            <a:r>
              <a:rPr lang="ja-JP" altLang="en-US" dirty="0"/>
              <a:t>  ５．遺言がない場合 → 遺産分割協議	・・・・・・・・・・・・・・・・・　    </a:t>
            </a:r>
            <a:r>
              <a:rPr lang="en-US" altLang="ja-JP" dirty="0"/>
              <a:t>8</a:t>
            </a:r>
            <a:r>
              <a:rPr lang="ja-JP" altLang="en-US" dirty="0"/>
              <a:t>　</a:t>
            </a:r>
          </a:p>
          <a:p>
            <a:pPr lvl="1">
              <a:lnSpc>
                <a:spcPct val="80000"/>
              </a:lnSpc>
              <a:spcBef>
                <a:spcPct val="50000"/>
              </a:spcBef>
              <a:defRPr/>
            </a:pPr>
            <a:r>
              <a:rPr lang="ja-JP" altLang="en-US" dirty="0"/>
              <a:t>  ６．遺言書作成を特にお勧めしたい方	・・・・・・・・・・・・・・・・・　    </a:t>
            </a:r>
            <a:r>
              <a:rPr lang="en-US" altLang="ja-JP" dirty="0"/>
              <a:t>9</a:t>
            </a:r>
            <a:r>
              <a:rPr lang="ja-JP" altLang="en-US" dirty="0"/>
              <a:t>　</a:t>
            </a:r>
          </a:p>
          <a:p>
            <a:pPr lvl="1">
              <a:lnSpc>
                <a:spcPct val="80000"/>
              </a:lnSpc>
              <a:spcBef>
                <a:spcPct val="50000"/>
              </a:spcBef>
              <a:defRPr/>
            </a:pPr>
            <a:r>
              <a:rPr lang="ja-JP" altLang="en-US" dirty="0"/>
              <a:t>  ７．遺言があるのが望ましい例　　　　　	・・・・・・・・・・・・・・・・・　   </a:t>
            </a:r>
            <a:r>
              <a:rPr lang="en-US" altLang="ja-JP" dirty="0"/>
              <a:t>10</a:t>
            </a:r>
            <a:r>
              <a:rPr lang="ja-JP" altLang="en-US" dirty="0"/>
              <a:t>　</a:t>
            </a:r>
          </a:p>
          <a:p>
            <a:pPr lvl="1">
              <a:lnSpc>
                <a:spcPct val="80000"/>
              </a:lnSpc>
              <a:spcBef>
                <a:spcPct val="50000"/>
              </a:spcBef>
              <a:defRPr/>
            </a:pPr>
            <a:r>
              <a:rPr lang="ja-JP" altLang="en-US" dirty="0"/>
              <a:t>  ８．遺言書を書く準備が大切		・・・・・・・・・・・・・・・・・　   </a:t>
            </a:r>
            <a:r>
              <a:rPr lang="en-US" altLang="ja-JP" dirty="0"/>
              <a:t>11</a:t>
            </a:r>
            <a:r>
              <a:rPr lang="ja-JP" altLang="en-US" dirty="0"/>
              <a:t>　</a:t>
            </a:r>
            <a:endParaRPr lang="en-US" altLang="ja-JP" dirty="0"/>
          </a:p>
          <a:p>
            <a:pPr lvl="1">
              <a:lnSpc>
                <a:spcPct val="80000"/>
              </a:lnSpc>
              <a:spcBef>
                <a:spcPct val="50000"/>
              </a:spcBef>
              <a:defRPr/>
            </a:pPr>
            <a:r>
              <a:rPr lang="ja-JP" altLang="en-US" dirty="0"/>
              <a:t>  ９．遺言書に記載できること　　　　　　　　　　　　　 ・・・・・・・・・・・・・・・・・   </a:t>
            </a:r>
            <a:r>
              <a:rPr lang="en-US" altLang="ja-JP" dirty="0"/>
              <a:t>12</a:t>
            </a:r>
          </a:p>
          <a:p>
            <a:pPr lvl="1">
              <a:lnSpc>
                <a:spcPct val="80000"/>
              </a:lnSpc>
              <a:spcBef>
                <a:spcPct val="50000"/>
              </a:spcBef>
              <a:defRPr/>
            </a:pPr>
            <a:r>
              <a:rPr lang="ja-JP" altLang="en-US" dirty="0"/>
              <a:t>１０．遺言書作成上の注意点　　　　　　　　　　　　 ・・・・・・・・・・・・・・・・・     </a:t>
            </a:r>
            <a:r>
              <a:rPr lang="en-US" altLang="ja-JP" dirty="0"/>
              <a:t>13</a:t>
            </a:r>
            <a:r>
              <a:rPr lang="ja-JP" altLang="en-US" dirty="0"/>
              <a:t>　</a:t>
            </a:r>
          </a:p>
          <a:p>
            <a:pPr lvl="1">
              <a:lnSpc>
                <a:spcPct val="80000"/>
              </a:lnSpc>
              <a:spcBef>
                <a:spcPct val="50000"/>
              </a:spcBef>
              <a:defRPr/>
            </a:pPr>
            <a:r>
              <a:rPr lang="ja-JP" altLang="en-US" dirty="0"/>
              <a:t>１１．遺言の種類			・・・・・・・・・・・・・・・・・　   </a:t>
            </a:r>
            <a:r>
              <a:rPr lang="en-US" altLang="ja-JP" dirty="0"/>
              <a:t>14</a:t>
            </a:r>
            <a:r>
              <a:rPr lang="ja-JP" altLang="en-US" dirty="0"/>
              <a:t>　</a:t>
            </a:r>
          </a:p>
          <a:p>
            <a:pPr lvl="1">
              <a:lnSpc>
                <a:spcPct val="80000"/>
              </a:lnSpc>
              <a:spcBef>
                <a:spcPct val="50000"/>
              </a:spcBef>
              <a:defRPr/>
            </a:pPr>
            <a:r>
              <a:rPr lang="ja-JP" altLang="en-US" dirty="0"/>
              <a:t>１２．	自筆証書遺言			・・・・・・・・・・・・・・・・       </a:t>
            </a:r>
            <a:r>
              <a:rPr lang="en-US" altLang="ja-JP" dirty="0"/>
              <a:t>15</a:t>
            </a:r>
            <a:r>
              <a:rPr lang="ja-JP" altLang="en-US" dirty="0"/>
              <a:t>　</a:t>
            </a:r>
          </a:p>
          <a:p>
            <a:pPr lvl="1">
              <a:lnSpc>
                <a:spcPct val="80000"/>
              </a:lnSpc>
              <a:spcBef>
                <a:spcPct val="50000"/>
              </a:spcBef>
              <a:defRPr/>
            </a:pPr>
            <a:r>
              <a:rPr lang="ja-JP" altLang="en-US" dirty="0"/>
              <a:t>１３．自筆証書遺言の例			・・・・・・・・・・・・・・・・・      </a:t>
            </a:r>
            <a:r>
              <a:rPr lang="en-US" altLang="ja-JP" dirty="0"/>
              <a:t>16</a:t>
            </a:r>
            <a:r>
              <a:rPr lang="ja-JP" altLang="en-US" dirty="0"/>
              <a:t>　</a:t>
            </a:r>
          </a:p>
          <a:p>
            <a:pPr lvl="1">
              <a:lnSpc>
                <a:spcPct val="80000"/>
              </a:lnSpc>
              <a:spcBef>
                <a:spcPct val="50000"/>
              </a:spcBef>
              <a:defRPr/>
            </a:pPr>
            <a:r>
              <a:rPr lang="ja-JP" altLang="en-US" dirty="0"/>
              <a:t>　　　封筒（表・裏）の書き方　  　　　　　　　　　　　 ・・・・・・・・・・・・・・・・・      </a:t>
            </a:r>
            <a:r>
              <a:rPr lang="en-US" altLang="ja-JP" dirty="0"/>
              <a:t>17</a:t>
            </a:r>
            <a:r>
              <a:rPr lang="ja-JP" altLang="en-US" dirty="0"/>
              <a:t>　</a:t>
            </a:r>
            <a:endParaRPr lang="en-US" altLang="ja-JP" dirty="0"/>
          </a:p>
          <a:p>
            <a:pPr lvl="1">
              <a:lnSpc>
                <a:spcPct val="80000"/>
              </a:lnSpc>
              <a:spcBef>
                <a:spcPct val="50000"/>
              </a:spcBef>
              <a:defRPr/>
            </a:pPr>
            <a:r>
              <a:rPr lang="ja-JP" altLang="en-US" dirty="0"/>
              <a:t>１４．公正証書遺言　　　　　　　　　　　　　　　　　　 ・・・・・・・・・・・・・・・・・      </a:t>
            </a:r>
            <a:r>
              <a:rPr lang="en-US" altLang="ja-JP" dirty="0"/>
              <a:t>18</a:t>
            </a:r>
          </a:p>
          <a:p>
            <a:pPr lvl="1">
              <a:lnSpc>
                <a:spcPct val="80000"/>
              </a:lnSpc>
              <a:spcBef>
                <a:spcPct val="50000"/>
              </a:spcBef>
              <a:defRPr/>
            </a:pPr>
            <a:r>
              <a:rPr lang="ja-JP" altLang="en-US" dirty="0"/>
              <a:t>１５．公正証書遺言の作成手順　　　　　　　　　　　 ・・・・・・・・・・・・・・・・・     </a:t>
            </a:r>
            <a:r>
              <a:rPr lang="en-US" altLang="ja-JP" dirty="0"/>
              <a:t>19</a:t>
            </a:r>
          </a:p>
          <a:p>
            <a:pPr lvl="1">
              <a:lnSpc>
                <a:spcPct val="80000"/>
              </a:lnSpc>
              <a:spcBef>
                <a:spcPct val="50000"/>
              </a:spcBef>
              <a:defRPr/>
            </a:pPr>
            <a:endParaRPr lang="en-US" altLang="ja-JP" dirty="0">
              <a:solidFill>
                <a:srgbClr val="000000"/>
              </a:solidFill>
            </a:endParaRPr>
          </a:p>
          <a:p>
            <a:pPr lvl="1">
              <a:lnSpc>
                <a:spcPct val="80000"/>
              </a:lnSpc>
              <a:spcBef>
                <a:spcPct val="50000"/>
              </a:spcBef>
              <a:defRPr/>
            </a:pPr>
            <a:r>
              <a:rPr lang="ja-JP" altLang="en-US" dirty="0"/>
              <a:t>		</a:t>
            </a:r>
            <a:endParaRPr lang="en-US" altLang="ja-JP" dirty="0"/>
          </a:p>
        </p:txBody>
      </p:sp>
      <p:sp>
        <p:nvSpPr>
          <p:cNvPr id="5123"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A58AA66-E876-4B82-A6F4-3F0F06D1596E}" type="slidenum">
              <a:rPr lang="en-US" altLang="ja-JP" sz="1400" smtClean="0"/>
              <a:pPr>
                <a:spcBef>
                  <a:spcPct val="0"/>
                </a:spcBef>
                <a:buFontTx/>
                <a:buNone/>
              </a:pPr>
              <a:t>1</a:t>
            </a:fld>
            <a:endParaRPr lang="en-US" altLang="ja-JP"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flipV="1">
            <a:off x="250825" y="765175"/>
            <a:ext cx="87137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79" name="Text Box 3"/>
          <p:cNvSpPr txBox="1">
            <a:spLocks noChangeArrowheads="1"/>
          </p:cNvSpPr>
          <p:nvPr/>
        </p:nvSpPr>
        <p:spPr bwMode="auto">
          <a:xfrm>
            <a:off x="596900" y="115888"/>
            <a:ext cx="7488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latin typeface="ＭＳ Ｐゴシック" panose="020B0600070205080204" pitchFamily="50" charset="-128"/>
              </a:rPr>
              <a:t>１</a:t>
            </a:r>
            <a:r>
              <a:rPr lang="en-US" altLang="ja-JP">
                <a:latin typeface="ＭＳ Ｐゴシック" panose="020B0600070205080204" pitchFamily="50" charset="-128"/>
              </a:rPr>
              <a:t>5</a:t>
            </a:r>
            <a:r>
              <a:rPr lang="ja-JP" altLang="en-US"/>
              <a:t>．公正証書遺言の作成手順</a:t>
            </a:r>
          </a:p>
        </p:txBody>
      </p:sp>
      <p:sp>
        <p:nvSpPr>
          <p:cNvPr id="24580" name="AutoShape 4"/>
          <p:cNvSpPr>
            <a:spLocks noChangeArrowheads="1"/>
          </p:cNvSpPr>
          <p:nvPr/>
        </p:nvSpPr>
        <p:spPr bwMode="auto">
          <a:xfrm>
            <a:off x="236538" y="866775"/>
            <a:ext cx="4335462" cy="4722813"/>
          </a:xfrm>
          <a:prstGeom prst="roundRect">
            <a:avLst>
              <a:gd name="adj" fmla="val 3662"/>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24581" name="AutoShape 5"/>
          <p:cNvSpPr>
            <a:spLocks noChangeArrowheads="1"/>
          </p:cNvSpPr>
          <p:nvPr/>
        </p:nvSpPr>
        <p:spPr bwMode="auto">
          <a:xfrm>
            <a:off x="4705350" y="854075"/>
            <a:ext cx="4248150" cy="4735513"/>
          </a:xfrm>
          <a:prstGeom prst="roundRect">
            <a:avLst>
              <a:gd name="adj" fmla="val 3662"/>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24582" name="Text Box 6"/>
          <p:cNvSpPr txBox="1">
            <a:spLocks noChangeArrowheads="1"/>
          </p:cNvSpPr>
          <p:nvPr/>
        </p:nvSpPr>
        <p:spPr bwMode="auto">
          <a:xfrm>
            <a:off x="311150" y="896938"/>
            <a:ext cx="426085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a:t>＜自分ひとりで作成する場合＞</a:t>
            </a:r>
          </a:p>
          <a:p>
            <a:pPr eaLnBrk="1" hangingPunct="1">
              <a:spcBef>
                <a:spcPct val="0"/>
              </a:spcBef>
              <a:buFontTx/>
              <a:buNone/>
            </a:pPr>
            <a:endParaRPr lang="ja-JP" altLang="en-US" sz="1600"/>
          </a:p>
          <a:p>
            <a:pPr eaLnBrk="1" hangingPunct="1">
              <a:spcBef>
                <a:spcPct val="0"/>
              </a:spcBef>
              <a:buFontTx/>
              <a:buNone/>
            </a:pPr>
            <a:r>
              <a:rPr lang="ja-JP" altLang="en-US" sz="1600"/>
              <a:t>・事前の準備</a:t>
            </a:r>
          </a:p>
          <a:p>
            <a:pPr eaLnBrk="1" hangingPunct="1">
              <a:spcBef>
                <a:spcPct val="0"/>
              </a:spcBef>
              <a:buFontTx/>
              <a:buNone/>
            </a:pPr>
            <a:r>
              <a:rPr lang="en-US" altLang="ja-JP" sz="1600"/>
              <a:t>1)</a:t>
            </a:r>
            <a:r>
              <a:rPr lang="ja-JP" altLang="en-US" sz="1600"/>
              <a:t>財産目録作成・必要な書類準備・遺言書</a:t>
            </a:r>
            <a:r>
              <a:rPr lang="en-US" altLang="ja-JP" sz="1600"/>
              <a:t>(</a:t>
            </a:r>
            <a:r>
              <a:rPr lang="ja-JP" altLang="en-US" sz="1600"/>
              <a:t>案</a:t>
            </a:r>
            <a:r>
              <a:rPr lang="en-US" altLang="ja-JP" sz="1600"/>
              <a:t>)</a:t>
            </a:r>
            <a:r>
              <a:rPr lang="ja-JP" altLang="en-US" sz="1600"/>
              <a:t>　</a:t>
            </a:r>
          </a:p>
          <a:p>
            <a:pPr eaLnBrk="1" hangingPunct="1">
              <a:spcBef>
                <a:spcPct val="0"/>
              </a:spcBef>
              <a:buFontTx/>
              <a:buNone/>
            </a:pPr>
            <a:r>
              <a:rPr lang="ja-JP" altLang="en-US" sz="1600"/>
              <a:t>　 作成・証人</a:t>
            </a:r>
            <a:r>
              <a:rPr lang="en-US" altLang="ja-JP" sz="1600"/>
              <a:t>2</a:t>
            </a:r>
            <a:r>
              <a:rPr lang="ja-JP" altLang="en-US" sz="1600"/>
              <a:t>名</a:t>
            </a:r>
          </a:p>
          <a:p>
            <a:pPr eaLnBrk="1" hangingPunct="1">
              <a:spcBef>
                <a:spcPct val="0"/>
              </a:spcBef>
              <a:buFontTx/>
              <a:buNone/>
            </a:pPr>
            <a:endParaRPr lang="ja-JP" altLang="en-US" sz="1600"/>
          </a:p>
          <a:p>
            <a:pPr eaLnBrk="1" hangingPunct="1">
              <a:spcBef>
                <a:spcPct val="0"/>
              </a:spcBef>
              <a:buFontTx/>
              <a:buNone/>
            </a:pPr>
            <a:r>
              <a:rPr lang="en-US" altLang="ja-JP" sz="1600"/>
              <a:t>2)</a:t>
            </a:r>
            <a:r>
              <a:rPr lang="ja-JP" altLang="en-US" sz="1600"/>
              <a:t>公証人に遺言書</a:t>
            </a:r>
            <a:r>
              <a:rPr lang="en-US" altLang="ja-JP" sz="1600"/>
              <a:t>(</a:t>
            </a:r>
            <a:r>
              <a:rPr lang="ja-JP" altLang="en-US" sz="1600"/>
              <a:t>案</a:t>
            </a:r>
            <a:r>
              <a:rPr lang="en-US" altLang="ja-JP" sz="1600"/>
              <a:t>)</a:t>
            </a:r>
            <a:r>
              <a:rPr lang="ja-JP" altLang="en-US" sz="1600"/>
              <a:t>を提示し、遺言内容につ　</a:t>
            </a:r>
            <a:br>
              <a:rPr lang="ja-JP" altLang="en-US" sz="1600"/>
            </a:br>
            <a:r>
              <a:rPr lang="ja-JP" altLang="en-US" sz="1600"/>
              <a:t>　　いてアドバイスを求める。</a:t>
            </a:r>
          </a:p>
          <a:p>
            <a:pPr eaLnBrk="1" hangingPunct="1">
              <a:spcBef>
                <a:spcPct val="0"/>
              </a:spcBef>
              <a:buFontTx/>
              <a:buNone/>
            </a:pPr>
            <a:endParaRPr lang="ja-JP" altLang="en-US" sz="1600"/>
          </a:p>
          <a:p>
            <a:pPr eaLnBrk="1" hangingPunct="1">
              <a:spcBef>
                <a:spcPct val="0"/>
              </a:spcBef>
              <a:buFontTx/>
              <a:buNone/>
            </a:pPr>
            <a:r>
              <a:rPr lang="ja-JP" altLang="en-US" sz="1600"/>
              <a:t>･遺言書作成当日</a:t>
            </a:r>
          </a:p>
          <a:p>
            <a:pPr eaLnBrk="1" hangingPunct="1">
              <a:spcBef>
                <a:spcPct val="0"/>
              </a:spcBef>
              <a:buFontTx/>
              <a:buNone/>
            </a:pPr>
            <a:r>
              <a:rPr lang="en-US" altLang="ja-JP" sz="1600"/>
              <a:t>1</a:t>
            </a:r>
            <a:r>
              <a:rPr lang="ja-JP" altLang="en-US" sz="1600"/>
              <a:t>）遺言者（本人）が証人</a:t>
            </a:r>
            <a:r>
              <a:rPr lang="en-US" altLang="ja-JP" sz="1600"/>
              <a:t>2</a:t>
            </a:r>
            <a:r>
              <a:rPr lang="ja-JP" altLang="en-US" sz="1600"/>
              <a:t>名と共に公証役場に</a:t>
            </a:r>
            <a:br>
              <a:rPr lang="ja-JP" altLang="en-US" sz="1600"/>
            </a:br>
            <a:r>
              <a:rPr lang="ja-JP" altLang="en-US" sz="1600"/>
              <a:t>　　出向く。</a:t>
            </a:r>
          </a:p>
          <a:p>
            <a:pPr eaLnBrk="1" hangingPunct="1">
              <a:spcBef>
                <a:spcPct val="0"/>
              </a:spcBef>
              <a:buFontTx/>
              <a:buNone/>
            </a:pPr>
            <a:r>
              <a:rPr lang="en-US" altLang="ja-JP" sz="1600"/>
              <a:t>2</a:t>
            </a:r>
            <a:r>
              <a:rPr lang="ja-JP" altLang="en-US" sz="1600"/>
              <a:t>）公証人が遺言の内容を本人に確認する。</a:t>
            </a:r>
          </a:p>
          <a:p>
            <a:pPr eaLnBrk="1" hangingPunct="1">
              <a:spcBef>
                <a:spcPct val="0"/>
              </a:spcBef>
              <a:buFontTx/>
              <a:buNone/>
            </a:pPr>
            <a:r>
              <a:rPr lang="en-US" altLang="ja-JP" sz="1600"/>
              <a:t>3</a:t>
            </a:r>
            <a:r>
              <a:rPr lang="ja-JP" altLang="en-US" sz="1600"/>
              <a:t>）本人と証人に遺言書の内容を読み聞かせ　</a:t>
            </a:r>
            <a:br>
              <a:rPr lang="en-US" altLang="ja-JP" sz="1600"/>
            </a:br>
            <a:r>
              <a:rPr lang="ja-JP" altLang="en-US" sz="1600"/>
              <a:t>　　る。</a:t>
            </a:r>
          </a:p>
          <a:p>
            <a:pPr eaLnBrk="1" hangingPunct="1">
              <a:spcBef>
                <a:spcPct val="0"/>
              </a:spcBef>
              <a:buFontTx/>
              <a:buNone/>
            </a:pPr>
            <a:r>
              <a:rPr lang="en-US" altLang="ja-JP" sz="1600"/>
              <a:t>4</a:t>
            </a:r>
            <a:r>
              <a:rPr lang="ja-JP" altLang="en-US" sz="1600"/>
              <a:t>）本人及び証人が筆記の正確なことを承認した</a:t>
            </a:r>
            <a:br>
              <a:rPr lang="ja-JP" altLang="en-US" sz="1600"/>
            </a:br>
            <a:r>
              <a:rPr lang="ja-JP" altLang="en-US" sz="1600"/>
              <a:t>　　後、各自が原本に署名、押印する。</a:t>
            </a:r>
          </a:p>
          <a:p>
            <a:pPr eaLnBrk="1" hangingPunct="1">
              <a:spcBef>
                <a:spcPct val="0"/>
              </a:spcBef>
              <a:buFontTx/>
              <a:buNone/>
            </a:pPr>
            <a:r>
              <a:rPr lang="en-US" altLang="ja-JP" sz="1600"/>
              <a:t>5</a:t>
            </a:r>
            <a:r>
              <a:rPr lang="ja-JP" altLang="en-US" sz="1600"/>
              <a:t>）公証人が手続きに従って作成した旨を付記し　</a:t>
            </a:r>
            <a:br>
              <a:rPr lang="ja-JP" altLang="en-US" sz="1600"/>
            </a:br>
            <a:r>
              <a:rPr lang="ja-JP" altLang="en-US" sz="1600"/>
              <a:t>　　て、署名、押印する。</a:t>
            </a:r>
          </a:p>
          <a:p>
            <a:pPr eaLnBrk="1" hangingPunct="1">
              <a:spcBef>
                <a:spcPct val="0"/>
              </a:spcBef>
              <a:buFontTx/>
              <a:buNone/>
            </a:pPr>
            <a:endParaRPr lang="en-US" altLang="ja-JP" sz="1600"/>
          </a:p>
        </p:txBody>
      </p:sp>
      <p:sp>
        <p:nvSpPr>
          <p:cNvPr id="24583" name="Text Box 7"/>
          <p:cNvSpPr txBox="1">
            <a:spLocks noChangeArrowheads="1"/>
          </p:cNvSpPr>
          <p:nvPr/>
        </p:nvSpPr>
        <p:spPr bwMode="auto">
          <a:xfrm>
            <a:off x="4775200" y="866775"/>
            <a:ext cx="41052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a:t>＜専門家に依頼して作成する場合＞</a:t>
            </a:r>
          </a:p>
          <a:p>
            <a:pPr eaLnBrk="1" hangingPunct="1">
              <a:spcBef>
                <a:spcPct val="0"/>
              </a:spcBef>
              <a:buFontTx/>
              <a:buNone/>
            </a:pPr>
            <a:endParaRPr lang="ja-JP" altLang="en-US" sz="1600"/>
          </a:p>
          <a:p>
            <a:pPr eaLnBrk="1" hangingPunct="1">
              <a:spcBef>
                <a:spcPct val="0"/>
              </a:spcBef>
              <a:buFontTx/>
              <a:buNone/>
            </a:pPr>
            <a:r>
              <a:rPr lang="ja-JP" altLang="en-US" sz="1600"/>
              <a:t>･事前準備</a:t>
            </a:r>
          </a:p>
          <a:p>
            <a:pPr eaLnBrk="1" hangingPunct="1">
              <a:spcBef>
                <a:spcPct val="0"/>
              </a:spcBef>
              <a:buFontTx/>
              <a:buNone/>
            </a:pPr>
            <a:endParaRPr lang="ja-JP" altLang="en-US" sz="1600"/>
          </a:p>
          <a:p>
            <a:pPr eaLnBrk="1" hangingPunct="1">
              <a:spcBef>
                <a:spcPct val="0"/>
              </a:spcBef>
              <a:buFontTx/>
              <a:buNone/>
            </a:pPr>
            <a:r>
              <a:rPr lang="en-US" altLang="ja-JP" sz="1600"/>
              <a:t>1)</a:t>
            </a:r>
            <a:r>
              <a:rPr lang="ja-JP" altLang="en-US" sz="1600"/>
              <a:t>専門家と打合せ</a:t>
            </a:r>
          </a:p>
          <a:p>
            <a:pPr eaLnBrk="1" hangingPunct="1">
              <a:spcBef>
                <a:spcPct val="0"/>
              </a:spcBef>
              <a:buFontTx/>
              <a:buNone/>
            </a:pPr>
            <a:r>
              <a:rPr lang="ja-JP" altLang="en-US" sz="1600"/>
              <a:t>　①本人の相続についての希望等の聞き取り</a:t>
            </a:r>
          </a:p>
          <a:p>
            <a:pPr eaLnBrk="1" hangingPunct="1">
              <a:spcBef>
                <a:spcPct val="0"/>
              </a:spcBef>
              <a:buFontTx/>
              <a:buNone/>
            </a:pPr>
            <a:r>
              <a:rPr lang="ja-JP" altLang="en-US" sz="1600"/>
              <a:t>　②財産目録作成・必要な書類準備</a:t>
            </a:r>
          </a:p>
          <a:p>
            <a:pPr eaLnBrk="1" hangingPunct="1">
              <a:spcBef>
                <a:spcPct val="0"/>
              </a:spcBef>
              <a:buFontTx/>
              <a:buNone/>
            </a:pPr>
            <a:endParaRPr lang="ja-JP" altLang="en-US" sz="1600"/>
          </a:p>
          <a:p>
            <a:pPr eaLnBrk="1" hangingPunct="1">
              <a:spcBef>
                <a:spcPct val="0"/>
              </a:spcBef>
              <a:buFontTx/>
              <a:buNone/>
            </a:pPr>
            <a:r>
              <a:rPr lang="en-US" altLang="ja-JP" sz="1600"/>
              <a:t>2</a:t>
            </a:r>
            <a:r>
              <a:rPr lang="ja-JP" altLang="en-US" sz="1600"/>
              <a:t>）専門家が、遺言書の原案作成のお手伝い</a:t>
            </a:r>
          </a:p>
          <a:p>
            <a:pPr eaLnBrk="1" hangingPunct="1">
              <a:spcBef>
                <a:spcPct val="0"/>
              </a:spcBef>
              <a:buFontTx/>
              <a:buNone/>
            </a:pPr>
            <a:endParaRPr lang="ja-JP" altLang="en-US" sz="1600"/>
          </a:p>
          <a:p>
            <a:pPr eaLnBrk="1" hangingPunct="1">
              <a:spcBef>
                <a:spcPct val="0"/>
              </a:spcBef>
              <a:buFontTx/>
              <a:buNone/>
            </a:pPr>
            <a:r>
              <a:rPr lang="en-US" altLang="ja-JP" sz="1600"/>
              <a:t>3</a:t>
            </a:r>
            <a:r>
              <a:rPr lang="ja-JP" altLang="en-US" sz="1600"/>
              <a:t>）専門家は、遺言書の作成について公証人と　　</a:t>
            </a:r>
            <a:br>
              <a:rPr lang="ja-JP" altLang="en-US" sz="1600"/>
            </a:br>
            <a:r>
              <a:rPr lang="ja-JP" altLang="en-US" sz="1600"/>
              <a:t>　　打合せし、公証人に遺言公正証書（案）の　</a:t>
            </a:r>
            <a:br>
              <a:rPr lang="ja-JP" altLang="en-US" sz="1600"/>
            </a:br>
            <a:r>
              <a:rPr lang="ja-JP" altLang="en-US" sz="1600"/>
              <a:t>　　作成を依頼する。</a:t>
            </a:r>
          </a:p>
          <a:p>
            <a:pPr eaLnBrk="1" hangingPunct="1">
              <a:spcBef>
                <a:spcPct val="0"/>
              </a:spcBef>
              <a:buFontTx/>
              <a:buNone/>
            </a:pPr>
            <a:endParaRPr lang="ja-JP" altLang="en-US" sz="1600"/>
          </a:p>
          <a:p>
            <a:pPr eaLnBrk="1" hangingPunct="1">
              <a:spcBef>
                <a:spcPct val="0"/>
              </a:spcBef>
              <a:buFontTx/>
              <a:buNone/>
            </a:pPr>
            <a:r>
              <a:rPr lang="ja-JP" altLang="en-US" sz="1600"/>
              <a:t>･遺言書作成当日</a:t>
            </a:r>
          </a:p>
          <a:p>
            <a:pPr eaLnBrk="1" hangingPunct="1">
              <a:spcBef>
                <a:spcPct val="0"/>
              </a:spcBef>
              <a:buFontTx/>
              <a:buNone/>
            </a:pPr>
            <a:r>
              <a:rPr lang="en-US" altLang="ja-JP" sz="1600"/>
              <a:t>1</a:t>
            </a:r>
            <a:r>
              <a:rPr lang="ja-JP" altLang="en-US" sz="1600"/>
              <a:t>）指定された日に、本人、証人</a:t>
            </a:r>
            <a:r>
              <a:rPr lang="en-US" altLang="ja-JP" sz="1600"/>
              <a:t>2</a:t>
            </a:r>
            <a:r>
              <a:rPr lang="ja-JP" altLang="en-US" sz="1600"/>
              <a:t>名</a:t>
            </a:r>
            <a:r>
              <a:rPr lang="en-US" altLang="ja-JP" sz="1600"/>
              <a:t>(</a:t>
            </a:r>
            <a:r>
              <a:rPr lang="ja-JP" altLang="en-US" sz="1600"/>
              <a:t>専門家</a:t>
            </a:r>
            <a:r>
              <a:rPr lang="en-US" altLang="ja-JP" sz="1600"/>
              <a:t>)</a:t>
            </a:r>
            <a:r>
              <a:rPr lang="ja-JP" altLang="en-US" sz="1600"/>
              <a:t>が　　　</a:t>
            </a:r>
            <a:br>
              <a:rPr lang="ja-JP" altLang="en-US" sz="1600"/>
            </a:br>
            <a:r>
              <a:rPr lang="ja-JP" altLang="en-US" sz="1600"/>
              <a:t>　　公証役場に出向く。</a:t>
            </a:r>
          </a:p>
          <a:p>
            <a:pPr eaLnBrk="1" hangingPunct="1">
              <a:spcBef>
                <a:spcPct val="0"/>
              </a:spcBef>
              <a:buFontTx/>
              <a:buNone/>
            </a:pPr>
            <a:r>
              <a:rPr lang="en-US" altLang="ja-JP" sz="1600"/>
              <a:t>2</a:t>
            </a:r>
            <a:r>
              <a:rPr lang="ja-JP" altLang="en-US" sz="1600"/>
              <a:t>）以下、左記の遺言書作成当日の</a:t>
            </a:r>
            <a:r>
              <a:rPr lang="en-US" altLang="ja-JP" sz="1600"/>
              <a:t>2</a:t>
            </a:r>
            <a:r>
              <a:rPr lang="ja-JP" altLang="en-US" sz="1600"/>
              <a:t>）以降に　</a:t>
            </a:r>
            <a:br>
              <a:rPr lang="en-US" altLang="ja-JP" sz="1600"/>
            </a:br>
            <a:r>
              <a:rPr lang="ja-JP" altLang="en-US" sz="1600"/>
              <a:t>　　同じ。</a:t>
            </a:r>
          </a:p>
          <a:p>
            <a:pPr eaLnBrk="1" hangingPunct="1">
              <a:spcBef>
                <a:spcPct val="0"/>
              </a:spcBef>
              <a:buFontTx/>
              <a:buNone/>
            </a:pPr>
            <a:endParaRPr lang="en-US" altLang="ja-JP" sz="1600"/>
          </a:p>
        </p:txBody>
      </p:sp>
      <p:sp>
        <p:nvSpPr>
          <p:cNvPr id="24584" name="Text Box 8"/>
          <p:cNvSpPr txBox="1">
            <a:spLocks noChangeArrowheads="1"/>
          </p:cNvSpPr>
          <p:nvPr/>
        </p:nvSpPr>
        <p:spPr bwMode="auto">
          <a:xfrm>
            <a:off x="323850" y="5665788"/>
            <a:ext cx="8569325"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50000"/>
              </a:lnSpc>
              <a:spcBef>
                <a:spcPct val="50000"/>
              </a:spcBef>
              <a:buFontTx/>
              <a:buNone/>
            </a:pPr>
            <a:r>
              <a:rPr lang="ja-JP" altLang="en-US" sz="1300"/>
              <a:t>・</a:t>
            </a:r>
            <a:r>
              <a:rPr lang="en-US" altLang="ja-JP" sz="1300"/>
              <a:t>3</a:t>
            </a:r>
            <a:r>
              <a:rPr lang="ja-JP" altLang="en-US" sz="1300"/>
              <a:t>通作成し、原本は公証役場に保管され、正本と謄本は遺言者に手渡される。</a:t>
            </a:r>
          </a:p>
          <a:p>
            <a:pPr eaLnBrk="1" hangingPunct="1">
              <a:lnSpc>
                <a:spcPct val="80000"/>
              </a:lnSpc>
              <a:spcBef>
                <a:spcPct val="50000"/>
              </a:spcBef>
              <a:buFontTx/>
              <a:buNone/>
            </a:pPr>
            <a:r>
              <a:rPr lang="ja-JP" altLang="en-US" sz="1300"/>
              <a:t>「準備する書類」</a:t>
            </a:r>
          </a:p>
          <a:p>
            <a:pPr eaLnBrk="1" hangingPunct="1">
              <a:lnSpc>
                <a:spcPct val="50000"/>
              </a:lnSpc>
              <a:spcBef>
                <a:spcPct val="50000"/>
              </a:spcBef>
              <a:buFontTx/>
              <a:buNone/>
            </a:pPr>
            <a:r>
              <a:rPr lang="ja-JP" altLang="en-US" sz="1300"/>
              <a:t>　①本人：印艦証明書、戸籍謄本　　②証人</a:t>
            </a:r>
            <a:r>
              <a:rPr lang="en-US" altLang="ja-JP" sz="1300"/>
              <a:t>2</a:t>
            </a:r>
            <a:r>
              <a:rPr lang="ja-JP" altLang="en-US" sz="1300"/>
              <a:t>名の住民票（又は運転免許証）　　③相続人：戸籍謄本　　④受遺者：住民票</a:t>
            </a:r>
          </a:p>
          <a:p>
            <a:pPr eaLnBrk="1" hangingPunct="1">
              <a:lnSpc>
                <a:spcPct val="50000"/>
              </a:lnSpc>
              <a:spcBef>
                <a:spcPct val="50000"/>
              </a:spcBef>
              <a:buFontTx/>
              <a:buNone/>
            </a:pPr>
            <a:r>
              <a:rPr lang="ja-JP" altLang="en-US" sz="1300"/>
              <a:t>　⑤不動産登記簿全部事項証明書、固定資産評価証明書（又は固定資産税納税通知書）　　⑥金融資産内容のメモ</a:t>
            </a:r>
          </a:p>
        </p:txBody>
      </p:sp>
      <p:sp>
        <p:nvSpPr>
          <p:cNvPr id="24585"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749A359-E0D9-4C4A-B782-A9AF63589F94}" type="slidenum">
              <a:rPr lang="en-US" altLang="ja-JP" sz="1400" smtClean="0"/>
              <a:pPr>
                <a:spcBef>
                  <a:spcPct val="0"/>
                </a:spcBef>
                <a:buFontTx/>
                <a:buNone/>
              </a:pPr>
              <a:t>19</a:t>
            </a:fld>
            <a:endParaRPr lang="en-US" altLang="ja-JP"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2"/>
          <p:cNvSpPr>
            <a:spLocks noChangeShapeType="1"/>
          </p:cNvSpPr>
          <p:nvPr/>
        </p:nvSpPr>
        <p:spPr bwMode="auto">
          <a:xfrm>
            <a:off x="409575" y="938213"/>
            <a:ext cx="84978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603" name="Text Box 3"/>
          <p:cNvSpPr txBox="1">
            <a:spLocks noChangeArrowheads="1"/>
          </p:cNvSpPr>
          <p:nvPr/>
        </p:nvSpPr>
        <p:spPr bwMode="auto">
          <a:xfrm>
            <a:off x="769938" y="290513"/>
            <a:ext cx="74882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4000">
                <a:latin typeface="ＭＳ Ｐゴシック" panose="020B0600070205080204" pitchFamily="50" charset="-128"/>
              </a:rPr>
              <a:t>１</a:t>
            </a:r>
            <a:r>
              <a:rPr lang="en-US" altLang="ja-JP" sz="4000">
                <a:latin typeface="ＭＳ Ｐゴシック" panose="020B0600070205080204" pitchFamily="50" charset="-128"/>
              </a:rPr>
              <a:t>6‐</a:t>
            </a:r>
            <a:r>
              <a:rPr lang="en-US" altLang="ja-JP" sz="2800">
                <a:latin typeface="ＭＳ Ｐゴシック" panose="020B0600070205080204" pitchFamily="50" charset="-128"/>
              </a:rPr>
              <a:t>1</a:t>
            </a:r>
            <a:r>
              <a:rPr lang="ja-JP" altLang="en-US"/>
              <a:t>．どの遺言書を選びますか</a:t>
            </a:r>
          </a:p>
        </p:txBody>
      </p:sp>
      <p:graphicFrame>
        <p:nvGraphicFramePr>
          <p:cNvPr id="16533" name="Group 149">
            <a:extLst>
              <a:ext uri="{FF2B5EF4-FFF2-40B4-BE49-F238E27FC236}">
                <a16:creationId xmlns:a16="http://schemas.microsoft.com/office/drawing/2014/main" id="{934EFB46-02C8-4D7A-AB7E-6FE4B0D9E6A9}"/>
              </a:ext>
            </a:extLst>
          </p:cNvPr>
          <p:cNvGraphicFramePr>
            <a:graphicFrameLocks noGrp="1"/>
          </p:cNvGraphicFramePr>
          <p:nvPr/>
        </p:nvGraphicFramePr>
        <p:xfrm>
          <a:off x="325438" y="1196975"/>
          <a:ext cx="8350250" cy="5087938"/>
        </p:xfrm>
        <a:graphic>
          <a:graphicData uri="http://schemas.openxmlformats.org/drawingml/2006/table">
            <a:tbl>
              <a:tblPr/>
              <a:tblGrid>
                <a:gridCol w="1223884">
                  <a:extLst>
                    <a:ext uri="{9D8B030D-6E8A-4147-A177-3AD203B41FA5}">
                      <a16:colId xmlns:a16="http://schemas.microsoft.com/office/drawing/2014/main" val="20000"/>
                    </a:ext>
                  </a:extLst>
                </a:gridCol>
                <a:gridCol w="2374746">
                  <a:extLst>
                    <a:ext uri="{9D8B030D-6E8A-4147-A177-3AD203B41FA5}">
                      <a16:colId xmlns:a16="http://schemas.microsoft.com/office/drawing/2014/main" val="20001"/>
                    </a:ext>
                  </a:extLst>
                </a:gridCol>
                <a:gridCol w="2160100">
                  <a:extLst>
                    <a:ext uri="{9D8B030D-6E8A-4147-A177-3AD203B41FA5}">
                      <a16:colId xmlns:a16="http://schemas.microsoft.com/office/drawing/2014/main" val="20002"/>
                    </a:ext>
                  </a:extLst>
                </a:gridCol>
                <a:gridCol w="2591521">
                  <a:extLst>
                    <a:ext uri="{9D8B030D-6E8A-4147-A177-3AD203B41FA5}">
                      <a16:colId xmlns:a16="http://schemas.microsoft.com/office/drawing/2014/main" val="20003"/>
                    </a:ext>
                  </a:extLst>
                </a:gridCol>
              </a:tblGrid>
              <a:tr h="36029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charset="-128"/>
                        </a:rPr>
                        <a:t>遺言書</a:t>
                      </a:r>
                    </a:p>
                  </a:txBody>
                  <a:tcPr marL="91434" marR="91434"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charset="-128"/>
                        </a:rPr>
                        <a:t>作成方法</a:t>
                      </a:r>
                    </a:p>
                  </a:txBody>
                  <a:tcPr marL="91434" marR="91434"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メリット</a:t>
                      </a:r>
                    </a:p>
                  </a:txBody>
                  <a:tcPr marL="91434" marR="91434"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デメリット</a:t>
                      </a:r>
                    </a:p>
                  </a:txBody>
                  <a:tcPr marL="91434" marR="91434"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97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公正証書遺言</a:t>
                      </a:r>
                    </a:p>
                  </a:txBody>
                  <a:tcPr marL="91434" marR="91434"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証人</a:t>
                      </a:r>
                      <a:r>
                        <a:rPr kumimoji="1" lang="en-US" altLang="ja-JP" sz="1300" b="0" i="0" u="none" strike="noStrike" cap="none" normalizeH="0" baseline="0">
                          <a:ln>
                            <a:noFill/>
                          </a:ln>
                          <a:solidFill>
                            <a:schemeClr val="tx1"/>
                          </a:solidFill>
                          <a:effectLst/>
                          <a:latin typeface="Arial" charset="0"/>
                          <a:ea typeface="ＭＳ Ｐゴシック" charset="-128"/>
                        </a:rPr>
                        <a:t>2</a:t>
                      </a:r>
                      <a:r>
                        <a:rPr kumimoji="1" lang="ja-JP" altLang="en-US" sz="1300" b="0" i="0" u="none" strike="noStrike" cap="none" normalizeH="0" baseline="0">
                          <a:ln>
                            <a:noFill/>
                          </a:ln>
                          <a:solidFill>
                            <a:schemeClr val="tx1"/>
                          </a:solidFill>
                          <a:effectLst/>
                          <a:latin typeface="Arial" charset="0"/>
                          <a:ea typeface="ＭＳ Ｐゴシック" charset="-128"/>
                        </a:rPr>
                        <a:t>人の立会いのもと、公証役場にて公証人が、遺言者の意思を文書にして作成する。</a:t>
                      </a:r>
                    </a:p>
                  </a:txBody>
                  <a:tcPr marL="91434" marR="9143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・検認手続きが不要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・不動産、金融資産の名義　</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変更等の手続きが簡便</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・形式に不備がなく、紛争の</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余地がほとんどない。</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・偽造、破棄、紛失の心配が</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ない。</a:t>
                      </a:r>
                    </a:p>
                  </a:txBody>
                  <a:tcPr marL="91434" marR="91434"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・証人</a:t>
                      </a:r>
                      <a:r>
                        <a:rPr kumimoji="1" lang="en-US" altLang="ja-JP" sz="1300" b="0" i="0" u="none" strike="noStrike" cap="none" normalizeH="0" baseline="0">
                          <a:ln>
                            <a:noFill/>
                          </a:ln>
                          <a:solidFill>
                            <a:schemeClr val="tx1"/>
                          </a:solidFill>
                          <a:effectLst/>
                          <a:latin typeface="Arial" charset="0"/>
                          <a:ea typeface="ＭＳ Ｐゴシック" charset="-128"/>
                        </a:rPr>
                        <a:t>2</a:t>
                      </a:r>
                      <a:r>
                        <a:rPr kumimoji="1" lang="ja-JP" altLang="en-US" sz="1300" b="0" i="0" u="none" strike="noStrike" cap="none" normalizeH="0" baseline="0">
                          <a:ln>
                            <a:noFill/>
                          </a:ln>
                          <a:solidFill>
                            <a:schemeClr val="tx1"/>
                          </a:solidFill>
                          <a:effectLst/>
                          <a:latin typeface="Arial" charset="0"/>
                          <a:ea typeface="ＭＳ Ｐゴシック" charset="-128"/>
                        </a:rPr>
                        <a:t>名が必要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・費用が若干かかる。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・公証人との打合せ等が必要</a:t>
                      </a:r>
                    </a:p>
                  </a:txBody>
                  <a:tcPr marL="91434" marR="91434"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126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自筆証書遺言</a:t>
                      </a:r>
                    </a:p>
                  </a:txBody>
                  <a:tcPr marL="91434" marR="91434"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法定要件</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①全文自書</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②日付</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③氏名</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④押印（認印可）</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a:ln>
                            <a:noFill/>
                          </a:ln>
                          <a:solidFill>
                            <a:schemeClr val="tx1"/>
                          </a:solidFill>
                          <a:effectLst/>
                          <a:latin typeface="Arial" charset="0"/>
                          <a:ea typeface="ＭＳ Ｐゴシック" charset="-128"/>
                        </a:rPr>
                        <a:t>（ワープロ・代筆不可）</a:t>
                      </a:r>
                    </a:p>
                  </a:txBody>
                  <a:tcPr marL="91434" marR="9143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・手軽に作成できる。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・費用がかからない。</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・遺言内容を秘密にできる。</a:t>
                      </a:r>
                    </a:p>
                  </a:txBody>
                  <a:tcPr marL="91434" marR="9143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・検認手続きが必要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・方式の不備や内容の不明確さに　</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よって、紛争が起こりやすい。</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・保管場所に問題あり、紛失の恐</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れがある。</a:t>
                      </a:r>
                      <a:endParaRPr kumimoji="1" lang="en-US" altLang="ja-JP" sz="1300" b="0"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・名義変更手続き時に煩わしさが　</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ある。</a:t>
                      </a:r>
                    </a:p>
                  </a:txBody>
                  <a:tcPr marL="91434" marR="91434"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178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秘密証書遺言</a:t>
                      </a:r>
                    </a:p>
                  </a:txBody>
                  <a:tcPr marL="91434" marR="91434"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遺言者が署名・押印した遺言書を封筒に入れ、同じ印鑑で封印して、公証人、証人</a:t>
                      </a:r>
                      <a:r>
                        <a:rPr kumimoji="1" lang="en-US" altLang="ja-JP" sz="1300" b="0" i="0" u="none" strike="noStrike" cap="none" normalizeH="0" baseline="0" dirty="0">
                          <a:ln>
                            <a:noFill/>
                          </a:ln>
                          <a:solidFill>
                            <a:schemeClr val="tx1"/>
                          </a:solidFill>
                          <a:effectLst/>
                          <a:latin typeface="Arial" charset="0"/>
                          <a:ea typeface="ＭＳ Ｐゴシック" charset="-128"/>
                        </a:rPr>
                        <a:t>2</a:t>
                      </a:r>
                      <a:r>
                        <a:rPr kumimoji="1" lang="ja-JP" altLang="en-US" sz="1300" b="0" i="0" u="none" strike="noStrike" cap="none" normalizeH="0" baseline="0" dirty="0">
                          <a:ln>
                            <a:noFill/>
                          </a:ln>
                          <a:solidFill>
                            <a:schemeClr val="tx1"/>
                          </a:solidFill>
                          <a:effectLst/>
                          <a:latin typeface="Arial" charset="0"/>
                          <a:ea typeface="ＭＳ Ｐゴシック" charset="-128"/>
                        </a:rPr>
                        <a:t>人の前に提出し、</a:t>
                      </a:r>
                      <a:r>
                        <a:rPr kumimoji="1" lang="en-US" altLang="ja-JP" sz="1300" b="0" i="0" u="none" strike="noStrike" cap="none" normalizeH="0" baseline="0" dirty="0">
                          <a:ln>
                            <a:noFill/>
                          </a:ln>
                          <a:solidFill>
                            <a:schemeClr val="tx1"/>
                          </a:solidFill>
                          <a:effectLst/>
                          <a:latin typeface="Arial" charset="0"/>
                          <a:ea typeface="ＭＳ Ｐゴシック" charset="-128"/>
                        </a:rPr>
                        <a:t>｢</a:t>
                      </a:r>
                      <a:r>
                        <a:rPr kumimoji="1" lang="ja-JP" altLang="en-US" sz="1300" b="0" i="0" u="none" strike="noStrike" cap="none" normalizeH="0" baseline="0" dirty="0">
                          <a:ln>
                            <a:noFill/>
                          </a:ln>
                          <a:solidFill>
                            <a:schemeClr val="tx1"/>
                          </a:solidFill>
                          <a:effectLst/>
                          <a:latin typeface="Arial" charset="0"/>
                          <a:ea typeface="ＭＳ Ｐゴシック" charset="-128"/>
                        </a:rPr>
                        <a:t>自己の遺言であること」を証明してもらう。</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（ワープロ・代筆可。但し、署名は必ず自署）</a:t>
                      </a:r>
                    </a:p>
                  </a:txBody>
                  <a:tcPr marL="91434" marR="9143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・遺言内容を秘密にできる。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・変造される恐れがない。</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・遺言書の存在を明確にで</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きる。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・ワープロ、点字による代筆</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も可</a:t>
                      </a:r>
                    </a:p>
                  </a:txBody>
                  <a:tcPr marL="91434" marR="9143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・検認手続きが必要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・証人</a:t>
                      </a:r>
                      <a:r>
                        <a:rPr kumimoji="1" lang="en-US" altLang="ja-JP" sz="1300" b="0" i="0" u="none" strike="noStrike" cap="none" normalizeH="0" baseline="0" dirty="0">
                          <a:ln>
                            <a:noFill/>
                          </a:ln>
                          <a:solidFill>
                            <a:schemeClr val="tx1"/>
                          </a:solidFill>
                          <a:effectLst/>
                          <a:latin typeface="Arial" charset="0"/>
                          <a:ea typeface="ＭＳ Ｐゴシック" charset="-128"/>
                        </a:rPr>
                        <a:t>2</a:t>
                      </a:r>
                      <a:r>
                        <a:rPr kumimoji="1" lang="ja-JP" altLang="en-US" sz="1300" b="0" i="0" u="none" strike="noStrike" cap="none" normalizeH="0" baseline="0" dirty="0">
                          <a:ln>
                            <a:noFill/>
                          </a:ln>
                          <a:solidFill>
                            <a:schemeClr val="tx1"/>
                          </a:solidFill>
                          <a:effectLst/>
                          <a:latin typeface="Arial" charset="0"/>
                          <a:ea typeface="ＭＳ Ｐゴシック" charset="-128"/>
                        </a:rPr>
                        <a:t>名が必要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・費用がかかる。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Arial" charset="0"/>
                          <a:ea typeface="ＭＳ Ｐゴシック" charset="-128"/>
                        </a:rPr>
                        <a:t>・保管場所に問題あり、紛失の恐</a:t>
                      </a:r>
                      <a:br>
                        <a:rPr kumimoji="1" lang="en-US" altLang="ja-JP" sz="1300" b="0" i="0" u="none" strike="noStrike" cap="none" normalizeH="0" baseline="0" dirty="0">
                          <a:ln>
                            <a:noFill/>
                          </a:ln>
                          <a:solidFill>
                            <a:schemeClr val="tx1"/>
                          </a:solidFill>
                          <a:effectLst/>
                          <a:latin typeface="Arial" charset="0"/>
                          <a:ea typeface="ＭＳ Ｐゴシック" charset="-128"/>
                        </a:rPr>
                      </a:br>
                      <a:r>
                        <a:rPr kumimoji="1" lang="ja-JP" altLang="en-US" sz="1300" b="0" i="0" u="none" strike="noStrike" cap="none" normalizeH="0" baseline="0" dirty="0">
                          <a:ln>
                            <a:noFill/>
                          </a:ln>
                          <a:solidFill>
                            <a:schemeClr val="tx1"/>
                          </a:solidFill>
                          <a:effectLst/>
                          <a:latin typeface="Arial" charset="0"/>
                          <a:ea typeface="ＭＳ Ｐゴシック" charset="-128"/>
                        </a:rPr>
                        <a:t>　れがある。</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Arial" charset="0"/>
                        <a:ea typeface="ＭＳ Ｐゴシック" charset="-128"/>
                      </a:endParaRPr>
                    </a:p>
                  </a:txBody>
                  <a:tcPr marL="91434" marR="91434"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5631"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99856BA-5FB1-47A1-AA6F-C860EB083686}" type="slidenum">
              <a:rPr lang="en-US" altLang="ja-JP" sz="1400" smtClean="0"/>
              <a:pPr>
                <a:spcBef>
                  <a:spcPct val="0"/>
                </a:spcBef>
                <a:buFontTx/>
                <a:buNone/>
              </a:pPr>
              <a:t>20</a:t>
            </a:fld>
            <a:endParaRPr lang="en-US" altLang="ja-JP"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a:spLocks noGrp="1" noChangeArrowheads="1"/>
          </p:cNvSpPr>
          <p:nvPr>
            <p:ph type="title"/>
          </p:nvPr>
        </p:nvSpPr>
        <p:spPr>
          <a:xfrm>
            <a:off x="457200" y="274638"/>
            <a:ext cx="8229600" cy="850900"/>
          </a:xfrm>
        </p:spPr>
        <p:txBody>
          <a:bodyPr/>
          <a:lstStyle/>
          <a:p>
            <a:pPr algn="l" eaLnBrk="1" hangingPunct="1">
              <a:spcBef>
                <a:spcPct val="50000"/>
              </a:spcBef>
            </a:pPr>
            <a:r>
              <a:rPr lang="ja-JP" altLang="en-US" sz="4000"/>
              <a:t>１</a:t>
            </a:r>
            <a:r>
              <a:rPr lang="en-US" altLang="ja-JP" sz="4000"/>
              <a:t>6</a:t>
            </a:r>
            <a:r>
              <a:rPr lang="en-US" altLang="ja-JP" sz="2800"/>
              <a:t>‐2</a:t>
            </a:r>
            <a:r>
              <a:rPr lang="ja-JP" altLang="en-US" sz="4000"/>
              <a:t>．どの遺言書を選びますか</a:t>
            </a:r>
          </a:p>
        </p:txBody>
      </p:sp>
      <p:sp>
        <p:nvSpPr>
          <p:cNvPr id="26627" name="Rectangle 3"/>
          <p:cNvSpPr>
            <a:spLocks noGrp="1" noChangeArrowheads="1"/>
          </p:cNvSpPr>
          <p:nvPr>
            <p:ph type="body" sz="half" idx="1"/>
          </p:nvPr>
        </p:nvSpPr>
        <p:spPr>
          <a:xfrm>
            <a:off x="539750" y="1557338"/>
            <a:ext cx="4038600" cy="4525962"/>
          </a:xfrm>
        </p:spPr>
        <p:txBody>
          <a:bodyPr/>
          <a:lstStyle/>
          <a:p>
            <a:pPr eaLnBrk="1" hangingPunct="1">
              <a:buFontTx/>
              <a:buNone/>
            </a:pPr>
            <a:endParaRPr lang="en-US" altLang="ja-JP" sz="2800"/>
          </a:p>
          <a:p>
            <a:pPr eaLnBrk="1" hangingPunct="1">
              <a:buFontTx/>
              <a:buNone/>
            </a:pPr>
            <a:endParaRPr lang="en-US" altLang="ja-JP" sz="2800"/>
          </a:p>
          <a:p>
            <a:pPr eaLnBrk="1" hangingPunct="1">
              <a:buFontTx/>
              <a:buNone/>
            </a:pPr>
            <a:endParaRPr lang="en-US" altLang="ja-JP" sz="2800"/>
          </a:p>
          <a:p>
            <a:pPr eaLnBrk="1" hangingPunct="1">
              <a:buFontTx/>
              <a:buNone/>
            </a:pPr>
            <a:endParaRPr lang="en-US" altLang="ja-JP" sz="2800"/>
          </a:p>
          <a:p>
            <a:pPr eaLnBrk="1" hangingPunct="1">
              <a:buFontTx/>
              <a:buNone/>
            </a:pPr>
            <a:endParaRPr lang="en-US" altLang="ja-JP" sz="2800"/>
          </a:p>
          <a:p>
            <a:pPr eaLnBrk="1" hangingPunct="1">
              <a:buFontTx/>
              <a:buNone/>
            </a:pPr>
            <a:r>
              <a:rPr lang="ja-JP" altLang="en-US" sz="2800"/>
              <a:t>　　　　　　</a:t>
            </a:r>
          </a:p>
          <a:p>
            <a:pPr eaLnBrk="1" hangingPunct="1">
              <a:buFontTx/>
              <a:buNone/>
            </a:pPr>
            <a:endParaRPr lang="en-US" altLang="ja-JP" sz="2800"/>
          </a:p>
        </p:txBody>
      </p:sp>
      <p:graphicFrame>
        <p:nvGraphicFramePr>
          <p:cNvPr id="66564" name="Group 4">
            <a:extLst>
              <a:ext uri="{FF2B5EF4-FFF2-40B4-BE49-F238E27FC236}">
                <a16:creationId xmlns:a16="http://schemas.microsoft.com/office/drawing/2014/main" id="{E4A82F80-4E73-4816-9C3F-2DDB1DD18DE1}"/>
              </a:ext>
            </a:extLst>
          </p:cNvPr>
          <p:cNvGraphicFramePr>
            <a:graphicFrameLocks noGrp="1"/>
          </p:cNvGraphicFramePr>
          <p:nvPr>
            <p:ph sz="half" idx="2"/>
          </p:nvPr>
        </p:nvGraphicFramePr>
        <p:xfrm>
          <a:off x="611188" y="1296988"/>
          <a:ext cx="8064500" cy="5027612"/>
        </p:xfrm>
        <a:graphic>
          <a:graphicData uri="http://schemas.openxmlformats.org/drawingml/2006/table">
            <a:tbl>
              <a:tblPr/>
              <a:tblGrid>
                <a:gridCol w="2239962">
                  <a:extLst>
                    <a:ext uri="{9D8B030D-6E8A-4147-A177-3AD203B41FA5}">
                      <a16:colId xmlns:a16="http://schemas.microsoft.com/office/drawing/2014/main" val="20000"/>
                    </a:ext>
                  </a:extLst>
                </a:gridCol>
                <a:gridCol w="2987675">
                  <a:extLst>
                    <a:ext uri="{9D8B030D-6E8A-4147-A177-3AD203B41FA5}">
                      <a16:colId xmlns:a16="http://schemas.microsoft.com/office/drawing/2014/main" val="20001"/>
                    </a:ext>
                  </a:extLst>
                </a:gridCol>
                <a:gridCol w="2836863">
                  <a:extLst>
                    <a:ext uri="{9D8B030D-6E8A-4147-A177-3AD203B41FA5}">
                      <a16:colId xmlns:a16="http://schemas.microsoft.com/office/drawing/2014/main" val="20002"/>
                    </a:ext>
                  </a:extLst>
                </a:gridCol>
              </a:tblGrid>
              <a:tr h="595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3200" b="0" i="0" u="none" strike="noStrike" cap="none" normalizeH="0" baseline="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hlink"/>
                          </a:solidFill>
                          <a:effectLst/>
                          <a:latin typeface="Arial" charset="0"/>
                          <a:ea typeface="ＭＳ Ｐゴシック" charset="-128"/>
                        </a:rPr>
                        <a:t>公正証書</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hlink"/>
                          </a:solidFill>
                          <a:effectLst/>
                          <a:latin typeface="Arial" charset="0"/>
                          <a:ea typeface="ＭＳ Ｐゴシック" charset="-128"/>
                        </a:rPr>
                        <a:t>自筆証書</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38188">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accent2"/>
                          </a:solidFill>
                          <a:effectLst/>
                          <a:latin typeface="Arial" charset="0"/>
                          <a:ea typeface="ＭＳ Ｐゴシック" charset="-128"/>
                        </a:rPr>
                        <a:t>検認手続き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不要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要</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7075">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accent2"/>
                          </a:solidFill>
                          <a:effectLst/>
                          <a:latin typeface="Arial" charset="0"/>
                          <a:ea typeface="ＭＳ Ｐゴシック" charset="-128"/>
                        </a:rPr>
                        <a:t>名義書替</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容易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やや煩雑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41363">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accent2"/>
                          </a:solidFill>
                          <a:effectLst/>
                          <a:latin typeface="Arial" charset="0"/>
                          <a:ea typeface="ＭＳ Ｐゴシック" charset="-128"/>
                        </a:rPr>
                        <a:t>有効･無効</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争いの余地無</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争いの余地有</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41363">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accent2"/>
                          </a:solidFill>
                          <a:effectLst/>
                          <a:latin typeface="Arial" charset="0"/>
                          <a:ea typeface="ＭＳ Ｐゴシック" charset="-128"/>
                        </a:rPr>
                        <a:t>保管面</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確実</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やや不安</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41363">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accent2"/>
                          </a:solidFill>
                          <a:effectLst/>
                          <a:latin typeface="Arial" charset="0"/>
                          <a:ea typeface="ＭＳ Ｐゴシック" charset="-128"/>
                        </a:rPr>
                        <a:t>費用面</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tx1"/>
                          </a:solidFill>
                          <a:effectLst/>
                          <a:latin typeface="Arial" charset="0"/>
                          <a:ea typeface="ＭＳ Ｐゴシック" charset="-128"/>
                        </a:rPr>
                        <a:t>作成時に要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000" b="0" i="0" u="none" strike="noStrike" cap="none" normalizeH="0" baseline="0">
                          <a:ln>
                            <a:noFill/>
                          </a:ln>
                          <a:solidFill>
                            <a:schemeClr val="tx1"/>
                          </a:solidFill>
                          <a:effectLst/>
                          <a:latin typeface="Arial" charset="0"/>
                          <a:ea typeface="ＭＳ Ｐゴシック" charset="-128"/>
                        </a:rPr>
                        <a:t>相続発生時に要</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42950">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chemeClr val="accent2"/>
                          </a:solidFill>
                          <a:effectLst/>
                          <a:latin typeface="Arial" charset="0"/>
                          <a:ea typeface="ＭＳ Ｐゴシック" charset="-128"/>
                        </a:rPr>
                        <a:t>総合点</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rgbClr val="FF0000"/>
                          </a:solidFill>
                          <a:effectLst/>
                          <a:latin typeface="Arial" charset="0"/>
                          <a:ea typeface="ＭＳ Ｐゴシック" charset="-128"/>
                        </a:rPr>
                        <a:t>お勧め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3200" b="0" i="0" u="none" strike="noStrike" cap="none" normalizeH="0" baseline="0">
                          <a:ln>
                            <a:noFill/>
                          </a:ln>
                          <a:solidFill>
                            <a:srgbClr val="FF0000"/>
                          </a:solidFill>
                          <a:effectLst/>
                          <a:latin typeface="Arial" charset="0"/>
                          <a:ea typeface="ＭＳ Ｐゴシック" charset="-128"/>
                        </a:rPr>
                        <a:t>やや難有</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6662" name="Line 38"/>
          <p:cNvSpPr>
            <a:spLocks noChangeShapeType="1"/>
          </p:cNvSpPr>
          <p:nvPr/>
        </p:nvSpPr>
        <p:spPr bwMode="auto">
          <a:xfrm>
            <a:off x="539750" y="1052513"/>
            <a:ext cx="8280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6663"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CCE85CAF-B62A-4A87-9BBE-E1D15F256BC0}" type="slidenum">
              <a:rPr lang="en-US" altLang="ja-JP" sz="1400" smtClean="0"/>
              <a:pPr>
                <a:spcBef>
                  <a:spcPct val="0"/>
                </a:spcBef>
                <a:buFontTx/>
                <a:buNone/>
              </a:pPr>
              <a:t>21</a:t>
            </a:fld>
            <a:endParaRPr lang="en-US" altLang="ja-JP"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6564"/>
                                        </p:tgtEl>
                                        <p:attrNameLst>
                                          <p:attrName>style.visibility</p:attrName>
                                        </p:attrNameLst>
                                      </p:cBhvr>
                                      <p:to>
                                        <p:strVal val="visible"/>
                                      </p:to>
                                    </p:set>
                                    <p:anim calcmode="lin" valueType="num">
                                      <p:cBhvr additive="base">
                                        <p:cTn id="7" dur="500" fill="hold"/>
                                        <p:tgtEl>
                                          <p:spTgt spid="66564"/>
                                        </p:tgtEl>
                                        <p:attrNameLst>
                                          <p:attrName>ppt_x</p:attrName>
                                        </p:attrNameLst>
                                      </p:cBhvr>
                                      <p:tavLst>
                                        <p:tav tm="0">
                                          <p:val>
                                            <p:strVal val="#ppt_x"/>
                                          </p:val>
                                        </p:tav>
                                        <p:tav tm="100000">
                                          <p:val>
                                            <p:strVal val="#ppt_x"/>
                                          </p:val>
                                        </p:tav>
                                      </p:tavLst>
                                    </p:anim>
                                    <p:anim calcmode="lin" valueType="num">
                                      <p:cBhvr additive="base">
                                        <p:cTn id="8" dur="500" fill="hold"/>
                                        <p:tgtEl>
                                          <p:spTgt spid="665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Line 2"/>
          <p:cNvSpPr>
            <a:spLocks noChangeShapeType="1"/>
          </p:cNvSpPr>
          <p:nvPr/>
        </p:nvSpPr>
        <p:spPr bwMode="auto">
          <a:xfrm>
            <a:off x="323850" y="981075"/>
            <a:ext cx="8280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7651" name="Text Box 3"/>
          <p:cNvSpPr txBox="1">
            <a:spLocks noChangeArrowheads="1"/>
          </p:cNvSpPr>
          <p:nvPr/>
        </p:nvSpPr>
        <p:spPr bwMode="auto">
          <a:xfrm>
            <a:off x="684213" y="390525"/>
            <a:ext cx="74882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latin typeface="ＭＳ Ｐゴシック" panose="020B0600070205080204" pitchFamily="50" charset="-128"/>
              </a:rPr>
              <a:t>１</a:t>
            </a:r>
            <a:r>
              <a:rPr lang="en-US" altLang="ja-JP">
                <a:latin typeface="ＭＳ Ｐゴシック" panose="020B0600070205080204" pitchFamily="50" charset="-128"/>
              </a:rPr>
              <a:t>7</a:t>
            </a:r>
            <a:r>
              <a:rPr lang="ja-JP" altLang="en-US"/>
              <a:t>．元気なうちに遺言書を作りましょう</a:t>
            </a:r>
          </a:p>
        </p:txBody>
      </p:sp>
      <p:sp>
        <p:nvSpPr>
          <p:cNvPr id="27652" name="Text Box 4"/>
          <p:cNvSpPr txBox="1">
            <a:spLocks noChangeArrowheads="1"/>
          </p:cNvSpPr>
          <p:nvPr/>
        </p:nvSpPr>
        <p:spPr bwMode="auto">
          <a:xfrm>
            <a:off x="539750" y="1196975"/>
            <a:ext cx="79930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加齢とともに判断能力が低下することがあります。遺言書を作る能力があるうちに、遺言書を作りましょう。思い立ったら、即行動！</a:t>
            </a:r>
          </a:p>
        </p:txBody>
      </p:sp>
      <p:sp>
        <p:nvSpPr>
          <p:cNvPr id="27653" name="Rectangle 5"/>
          <p:cNvSpPr>
            <a:spLocks noChangeArrowheads="1"/>
          </p:cNvSpPr>
          <p:nvPr/>
        </p:nvSpPr>
        <p:spPr bwMode="auto">
          <a:xfrm>
            <a:off x="1114425" y="2279650"/>
            <a:ext cx="3240088" cy="2606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27654" name="AutoShape 6" descr="右上がり対角線 (太)"/>
          <p:cNvSpPr>
            <a:spLocks noChangeArrowheads="1"/>
          </p:cNvSpPr>
          <p:nvPr/>
        </p:nvSpPr>
        <p:spPr bwMode="auto">
          <a:xfrm>
            <a:off x="4354513" y="2279650"/>
            <a:ext cx="3024187" cy="2606675"/>
          </a:xfrm>
          <a:prstGeom prst="rtTriangle">
            <a:avLst/>
          </a:prstGeom>
          <a:blipFill dpi="0" rotWithShape="0">
            <a:blip r:embed="rId2"/>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27655" name="Text Box 7"/>
          <p:cNvSpPr txBox="1">
            <a:spLocks noChangeArrowheads="1"/>
          </p:cNvSpPr>
          <p:nvPr/>
        </p:nvSpPr>
        <p:spPr bwMode="auto">
          <a:xfrm>
            <a:off x="1978025" y="3432175"/>
            <a:ext cx="1439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正常な判断能力</a:t>
            </a:r>
          </a:p>
        </p:txBody>
      </p:sp>
      <p:sp>
        <p:nvSpPr>
          <p:cNvPr id="27656" name="Text Box 8"/>
          <p:cNvSpPr txBox="1">
            <a:spLocks noChangeArrowheads="1"/>
          </p:cNvSpPr>
          <p:nvPr/>
        </p:nvSpPr>
        <p:spPr bwMode="auto">
          <a:xfrm>
            <a:off x="4643438" y="3429000"/>
            <a:ext cx="1008062"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判断能力</a:t>
            </a:r>
          </a:p>
          <a:p>
            <a:pPr eaLnBrk="1" hangingPunct="1">
              <a:lnSpc>
                <a:spcPct val="60000"/>
              </a:lnSpc>
              <a:spcBef>
                <a:spcPct val="50000"/>
              </a:spcBef>
              <a:buFontTx/>
              <a:buNone/>
            </a:pPr>
            <a:r>
              <a:rPr lang="ja-JP" altLang="en-US" sz="1400"/>
              <a:t>　　　低下</a:t>
            </a:r>
          </a:p>
        </p:txBody>
      </p:sp>
      <p:sp>
        <p:nvSpPr>
          <p:cNvPr id="27657" name="AutoShape 9"/>
          <p:cNvSpPr>
            <a:spLocks noChangeArrowheads="1"/>
          </p:cNvSpPr>
          <p:nvPr/>
        </p:nvSpPr>
        <p:spPr bwMode="auto">
          <a:xfrm>
            <a:off x="7162800" y="5376863"/>
            <a:ext cx="935038" cy="431800"/>
          </a:xfrm>
          <a:prstGeom prst="wedgeRectCallout">
            <a:avLst>
              <a:gd name="adj1" fmla="val -25384"/>
              <a:gd name="adj2" fmla="val -163236"/>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t>相続発生</a:t>
            </a:r>
          </a:p>
        </p:txBody>
      </p:sp>
      <p:sp>
        <p:nvSpPr>
          <p:cNvPr id="27658" name="Text Box 10"/>
          <p:cNvSpPr txBox="1">
            <a:spLocks noChangeArrowheads="1"/>
          </p:cNvSpPr>
          <p:nvPr/>
        </p:nvSpPr>
        <p:spPr bwMode="auto">
          <a:xfrm>
            <a:off x="2338388" y="4943475"/>
            <a:ext cx="8651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年　齢</a:t>
            </a:r>
          </a:p>
        </p:txBody>
      </p:sp>
      <p:sp>
        <p:nvSpPr>
          <p:cNvPr id="27659" name="Rectangle 11"/>
          <p:cNvSpPr>
            <a:spLocks noChangeArrowheads="1"/>
          </p:cNvSpPr>
          <p:nvPr/>
        </p:nvSpPr>
        <p:spPr bwMode="auto">
          <a:xfrm>
            <a:off x="682625" y="2711450"/>
            <a:ext cx="287338" cy="12969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t>判</a:t>
            </a:r>
          </a:p>
          <a:p>
            <a:pPr algn="ctr" eaLnBrk="1" hangingPunct="1">
              <a:spcBef>
                <a:spcPct val="0"/>
              </a:spcBef>
              <a:buFontTx/>
              <a:buNone/>
            </a:pPr>
            <a:r>
              <a:rPr lang="ja-JP" altLang="en-US" sz="1400"/>
              <a:t>断</a:t>
            </a:r>
          </a:p>
          <a:p>
            <a:pPr algn="ctr" eaLnBrk="1" hangingPunct="1">
              <a:spcBef>
                <a:spcPct val="0"/>
              </a:spcBef>
              <a:buFontTx/>
              <a:buNone/>
            </a:pPr>
            <a:r>
              <a:rPr lang="ja-JP" altLang="en-US" sz="1400"/>
              <a:t>能</a:t>
            </a:r>
          </a:p>
          <a:p>
            <a:pPr algn="ctr" eaLnBrk="1" hangingPunct="1">
              <a:spcBef>
                <a:spcPct val="0"/>
              </a:spcBef>
              <a:buFontTx/>
              <a:buNone/>
            </a:pPr>
            <a:r>
              <a:rPr lang="ja-JP" altLang="en-US" sz="1400"/>
              <a:t>力</a:t>
            </a:r>
          </a:p>
        </p:txBody>
      </p:sp>
      <p:sp>
        <p:nvSpPr>
          <p:cNvPr id="27660" name="Rectangle 12"/>
          <p:cNvSpPr>
            <a:spLocks noChangeArrowheads="1"/>
          </p:cNvSpPr>
          <p:nvPr/>
        </p:nvSpPr>
        <p:spPr bwMode="auto">
          <a:xfrm>
            <a:off x="2266950" y="4943475"/>
            <a:ext cx="792163" cy="360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27661" name="AutoShape 13"/>
          <p:cNvSpPr>
            <a:spLocks noChangeArrowheads="1"/>
          </p:cNvSpPr>
          <p:nvPr/>
        </p:nvSpPr>
        <p:spPr bwMode="auto">
          <a:xfrm>
            <a:off x="3994150" y="5376863"/>
            <a:ext cx="1657350" cy="574675"/>
          </a:xfrm>
          <a:prstGeom prst="wedgeEllipseCallout">
            <a:avLst>
              <a:gd name="adj1" fmla="val -28352"/>
              <a:gd name="adj2" fmla="val -13619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t>判断能力</a:t>
            </a:r>
          </a:p>
          <a:p>
            <a:pPr algn="ctr" eaLnBrk="1" hangingPunct="1">
              <a:spcBef>
                <a:spcPct val="0"/>
              </a:spcBef>
              <a:buFontTx/>
              <a:buNone/>
            </a:pPr>
            <a:r>
              <a:rPr lang="ja-JP" altLang="en-US" sz="1400"/>
              <a:t>分岐点</a:t>
            </a:r>
          </a:p>
        </p:txBody>
      </p:sp>
      <p:sp>
        <p:nvSpPr>
          <p:cNvPr id="27662"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CC15812E-34BB-4F52-9A7E-3391DBC547D2}" type="slidenum">
              <a:rPr lang="en-US" altLang="ja-JP" sz="1400" smtClean="0"/>
              <a:pPr>
                <a:spcBef>
                  <a:spcPct val="0"/>
                </a:spcBef>
                <a:buFontTx/>
                <a:buNone/>
              </a:pPr>
              <a:t>22</a:t>
            </a:fld>
            <a:endParaRPr lang="en-US" altLang="ja-JP"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44706DB3-EF44-4341-A3AE-A39CA89D08C3}"/>
              </a:ext>
            </a:extLst>
          </p:cNvPr>
          <p:cNvSpPr/>
          <p:nvPr/>
        </p:nvSpPr>
        <p:spPr>
          <a:xfrm>
            <a:off x="785813" y="1052513"/>
            <a:ext cx="7747000" cy="568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ja-JP" altLang="en-US" dirty="0">
                <a:solidFill>
                  <a:schemeClr val="tx1"/>
                </a:solidFill>
              </a:rPr>
              <a:t>　　　</a:t>
            </a: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r>
              <a:rPr lang="ja-JP" altLang="en-US" dirty="0">
                <a:solidFill>
                  <a:schemeClr val="tx1"/>
                </a:solidFill>
              </a:rPr>
              <a:t>　</a:t>
            </a:r>
            <a:endParaRPr lang="en-US" altLang="ja-JP" dirty="0">
              <a:solidFill>
                <a:schemeClr val="tx1"/>
              </a:solidFill>
            </a:endParaRPr>
          </a:p>
          <a:p>
            <a:pPr algn="ctr" eaLnBrk="1" hangingPunct="1">
              <a:spcBef>
                <a:spcPct val="50000"/>
              </a:spcBef>
              <a:defRPr/>
            </a:pPr>
            <a:endParaRPr lang="en-US" altLang="ja-JP" dirty="0">
              <a:solidFill>
                <a:schemeClr val="tx1"/>
              </a:solidFill>
            </a:endParaRPr>
          </a:p>
          <a:p>
            <a:pPr algn="ctr" eaLnBrk="1" hangingPunct="1">
              <a:spcBef>
                <a:spcPct val="50000"/>
              </a:spcBef>
              <a:defRPr/>
            </a:pPr>
            <a:endParaRPr lang="ja-JP" altLang="en-US" dirty="0">
              <a:solidFill>
                <a:schemeClr val="tx1"/>
              </a:solidFill>
            </a:endParaRPr>
          </a:p>
        </p:txBody>
      </p:sp>
      <p:sp>
        <p:nvSpPr>
          <p:cNvPr id="28675" name="スライド番号プレースホルダ 6"/>
          <p:cNvSpPr txBox="1">
            <a:spLocks noGrp="1"/>
          </p:cNvSpPr>
          <p:nvPr/>
        </p:nvSpPr>
        <p:spPr bwMode="auto">
          <a:xfrm>
            <a:off x="6732588" y="61658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endParaRPr lang="en-US" altLang="ja-JP" sz="1400"/>
          </a:p>
        </p:txBody>
      </p:sp>
      <p:sp>
        <p:nvSpPr>
          <p:cNvPr id="28" name="正方形/長方形 27">
            <a:extLst>
              <a:ext uri="{FF2B5EF4-FFF2-40B4-BE49-F238E27FC236}">
                <a16:creationId xmlns:a16="http://schemas.microsoft.com/office/drawing/2014/main" id="{F9113DE1-73B5-46A4-974F-0F03EF86AFF9}"/>
              </a:ext>
            </a:extLst>
          </p:cNvPr>
          <p:cNvSpPr/>
          <p:nvPr/>
        </p:nvSpPr>
        <p:spPr>
          <a:xfrm>
            <a:off x="1116013" y="1125538"/>
            <a:ext cx="7200900" cy="5183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ltLang="ja-JP" dirty="0">
              <a:solidFill>
                <a:schemeClr val="tx1"/>
              </a:solidFill>
            </a:endParaRPr>
          </a:p>
          <a:p>
            <a:pPr algn="ctr" eaLnBrk="1" hangingPunct="1">
              <a:defRPr/>
            </a:pPr>
            <a:endParaRPr lang="en-US" altLang="ja-JP" dirty="0">
              <a:solidFill>
                <a:schemeClr val="tx1"/>
              </a:solidFill>
            </a:endParaRPr>
          </a:p>
          <a:p>
            <a:pPr algn="ctr" eaLnBrk="1" hangingPunct="1">
              <a:defRPr/>
            </a:pPr>
            <a:endParaRPr lang="en-US" altLang="ja-JP" dirty="0">
              <a:solidFill>
                <a:schemeClr val="tx1"/>
              </a:solidFill>
            </a:endParaRPr>
          </a:p>
          <a:p>
            <a:pPr algn="ctr" eaLnBrk="1" hangingPunct="1">
              <a:defRPr/>
            </a:pPr>
            <a:endParaRPr lang="ja-JP" altLang="en-US" dirty="0">
              <a:solidFill>
                <a:schemeClr val="tx1"/>
              </a:solidFill>
            </a:endParaRPr>
          </a:p>
        </p:txBody>
      </p:sp>
      <p:sp>
        <p:nvSpPr>
          <p:cNvPr id="28677" name="Text Box 7"/>
          <p:cNvSpPr txBox="1">
            <a:spLocks noChangeArrowheads="1"/>
          </p:cNvSpPr>
          <p:nvPr/>
        </p:nvSpPr>
        <p:spPr bwMode="auto">
          <a:xfrm>
            <a:off x="1042988" y="1125538"/>
            <a:ext cx="727392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400"/>
              <a:t>NPO</a:t>
            </a:r>
            <a:r>
              <a:rPr lang="ja-JP" altLang="en-US" sz="1400"/>
              <a:t>法人老いじたくあんしんねっとは、弁護士、税理士、司法書士、行政書士、社会保険労務士、社会福祉士、ファイナンシャル・プランナー等の専門家集団です。　皆様のご相談内容に相応しい専門家をご紹介します。　まずは、ご遠慮なくご相談ください。</a:t>
            </a:r>
          </a:p>
        </p:txBody>
      </p:sp>
      <p:sp>
        <p:nvSpPr>
          <p:cNvPr id="28678" name="Oval 36"/>
          <p:cNvSpPr>
            <a:spLocks noChangeArrowheads="1"/>
          </p:cNvSpPr>
          <p:nvPr/>
        </p:nvSpPr>
        <p:spPr bwMode="auto">
          <a:xfrm>
            <a:off x="1258888" y="3500438"/>
            <a:ext cx="1584325" cy="1152525"/>
          </a:xfrm>
          <a:prstGeom prst="ellipse">
            <a:avLst/>
          </a:prstGeom>
          <a:noFill/>
          <a:ln w="317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28679" name="Line 53"/>
          <p:cNvSpPr>
            <a:spLocks noChangeShapeType="1"/>
          </p:cNvSpPr>
          <p:nvPr/>
        </p:nvSpPr>
        <p:spPr bwMode="auto">
          <a:xfrm>
            <a:off x="2916238" y="4076700"/>
            <a:ext cx="2376487" cy="0"/>
          </a:xfrm>
          <a:prstGeom prst="line">
            <a:avLst/>
          </a:prstGeom>
          <a:noFill/>
          <a:ln w="114300">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0" name="Line 54"/>
          <p:cNvSpPr>
            <a:spLocks noChangeShapeType="1"/>
          </p:cNvSpPr>
          <p:nvPr/>
        </p:nvSpPr>
        <p:spPr bwMode="auto">
          <a:xfrm flipH="1">
            <a:off x="5364163" y="2276475"/>
            <a:ext cx="0" cy="40322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1" name="Line 55"/>
          <p:cNvSpPr>
            <a:spLocks noChangeShapeType="1"/>
          </p:cNvSpPr>
          <p:nvPr/>
        </p:nvSpPr>
        <p:spPr bwMode="auto">
          <a:xfrm>
            <a:off x="5364163" y="2276475"/>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2" name="Line 57"/>
          <p:cNvSpPr>
            <a:spLocks noChangeShapeType="1"/>
          </p:cNvSpPr>
          <p:nvPr/>
        </p:nvSpPr>
        <p:spPr bwMode="auto">
          <a:xfrm>
            <a:off x="5364163" y="4005263"/>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3" name="Line 58"/>
          <p:cNvSpPr>
            <a:spLocks noChangeShapeType="1"/>
          </p:cNvSpPr>
          <p:nvPr/>
        </p:nvSpPr>
        <p:spPr bwMode="auto">
          <a:xfrm>
            <a:off x="5364163" y="4581525"/>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4" name="Line 59"/>
          <p:cNvSpPr>
            <a:spLocks noChangeShapeType="1"/>
          </p:cNvSpPr>
          <p:nvPr/>
        </p:nvSpPr>
        <p:spPr bwMode="auto">
          <a:xfrm>
            <a:off x="5364163" y="5084763"/>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5" name="Line 60"/>
          <p:cNvSpPr>
            <a:spLocks noChangeShapeType="1"/>
          </p:cNvSpPr>
          <p:nvPr/>
        </p:nvSpPr>
        <p:spPr bwMode="auto">
          <a:xfrm>
            <a:off x="5364163" y="5732463"/>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6" name="Line 61"/>
          <p:cNvSpPr>
            <a:spLocks noChangeShapeType="1"/>
          </p:cNvSpPr>
          <p:nvPr/>
        </p:nvSpPr>
        <p:spPr bwMode="auto">
          <a:xfrm>
            <a:off x="5364163" y="2852738"/>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7" name="Line 62"/>
          <p:cNvSpPr>
            <a:spLocks noChangeShapeType="1"/>
          </p:cNvSpPr>
          <p:nvPr/>
        </p:nvSpPr>
        <p:spPr bwMode="auto">
          <a:xfrm>
            <a:off x="5364163" y="3429000"/>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688" name="Text Box 63"/>
          <p:cNvSpPr txBox="1">
            <a:spLocks noChangeArrowheads="1"/>
          </p:cNvSpPr>
          <p:nvPr/>
        </p:nvSpPr>
        <p:spPr bwMode="auto">
          <a:xfrm>
            <a:off x="1547813" y="3933825"/>
            <a:ext cx="1223962"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9520" tIns="44760" rIns="89520" bIns="4476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600"/>
              <a:t>お　客　様</a:t>
            </a:r>
          </a:p>
        </p:txBody>
      </p:sp>
      <p:sp>
        <p:nvSpPr>
          <p:cNvPr id="28689" name="Line 66"/>
          <p:cNvSpPr>
            <a:spLocks noChangeShapeType="1"/>
          </p:cNvSpPr>
          <p:nvPr/>
        </p:nvSpPr>
        <p:spPr bwMode="auto">
          <a:xfrm>
            <a:off x="4067175" y="3141663"/>
            <a:ext cx="0" cy="863600"/>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35" name="正方形/長方形 34">
            <a:extLst>
              <a:ext uri="{FF2B5EF4-FFF2-40B4-BE49-F238E27FC236}">
                <a16:creationId xmlns:a16="http://schemas.microsoft.com/office/drawing/2014/main" id="{CF95ECC7-AB1F-4CF2-878A-E8CA760610FF}"/>
              </a:ext>
            </a:extLst>
          </p:cNvPr>
          <p:cNvSpPr/>
          <p:nvPr/>
        </p:nvSpPr>
        <p:spPr>
          <a:xfrm>
            <a:off x="2843213" y="2636838"/>
            <a:ext cx="2233612" cy="504825"/>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ja-JP" altLang="en-US" sz="1400" dirty="0">
                <a:solidFill>
                  <a:schemeClr val="tx1"/>
                </a:solidFill>
              </a:rPr>
              <a:t>　老い</a:t>
            </a:r>
            <a:r>
              <a:rPr lang="ja-JP" altLang="en-US" sz="1400" dirty="0" err="1">
                <a:solidFill>
                  <a:schemeClr val="tx1"/>
                </a:solidFill>
              </a:rPr>
              <a:t>じ</a:t>
            </a:r>
            <a:r>
              <a:rPr lang="ja-JP" altLang="en-US" sz="1400" dirty="0">
                <a:solidFill>
                  <a:schemeClr val="tx1"/>
                </a:solidFill>
              </a:rPr>
              <a:t>たくあんしんねっと</a:t>
            </a:r>
          </a:p>
        </p:txBody>
      </p:sp>
      <p:sp>
        <p:nvSpPr>
          <p:cNvPr id="37" name="角丸四角形 36">
            <a:extLst>
              <a:ext uri="{FF2B5EF4-FFF2-40B4-BE49-F238E27FC236}">
                <a16:creationId xmlns:a16="http://schemas.microsoft.com/office/drawing/2014/main" id="{76E6CDB7-58F8-4644-820C-2A969C9D790C}"/>
              </a:ext>
            </a:extLst>
          </p:cNvPr>
          <p:cNvSpPr/>
          <p:nvPr/>
        </p:nvSpPr>
        <p:spPr>
          <a:xfrm>
            <a:off x="5795963" y="1989138"/>
            <a:ext cx="1296987" cy="50323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solidFill>
                  <a:schemeClr val="tx1"/>
                </a:solidFill>
              </a:rPr>
              <a:t>弁護士</a:t>
            </a:r>
          </a:p>
        </p:txBody>
      </p:sp>
      <p:sp>
        <p:nvSpPr>
          <p:cNvPr id="38" name="角丸四角形 37">
            <a:extLst>
              <a:ext uri="{FF2B5EF4-FFF2-40B4-BE49-F238E27FC236}">
                <a16:creationId xmlns:a16="http://schemas.microsoft.com/office/drawing/2014/main" id="{9E984F0F-D2C7-4451-BEBC-450B2A610160}"/>
              </a:ext>
            </a:extLst>
          </p:cNvPr>
          <p:cNvSpPr/>
          <p:nvPr/>
        </p:nvSpPr>
        <p:spPr>
          <a:xfrm>
            <a:off x="5795963" y="2565400"/>
            <a:ext cx="1296987" cy="50323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solidFill>
                  <a:schemeClr val="tx1"/>
                </a:solidFill>
              </a:rPr>
              <a:t>税理士</a:t>
            </a:r>
          </a:p>
        </p:txBody>
      </p:sp>
      <p:sp>
        <p:nvSpPr>
          <p:cNvPr id="39" name="角丸四角形 38">
            <a:extLst>
              <a:ext uri="{FF2B5EF4-FFF2-40B4-BE49-F238E27FC236}">
                <a16:creationId xmlns:a16="http://schemas.microsoft.com/office/drawing/2014/main" id="{2BD01FC6-799C-45AC-B718-5AF014622137}"/>
              </a:ext>
            </a:extLst>
          </p:cNvPr>
          <p:cNvSpPr/>
          <p:nvPr/>
        </p:nvSpPr>
        <p:spPr>
          <a:xfrm>
            <a:off x="5795963" y="3141663"/>
            <a:ext cx="1296987" cy="50323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ja-JP" altLang="en-US" dirty="0">
                <a:solidFill>
                  <a:schemeClr val="tx1"/>
                </a:solidFill>
              </a:rPr>
              <a:t>司法書士</a:t>
            </a:r>
          </a:p>
        </p:txBody>
      </p:sp>
      <p:sp>
        <p:nvSpPr>
          <p:cNvPr id="40" name="角丸四角形 39">
            <a:extLst>
              <a:ext uri="{FF2B5EF4-FFF2-40B4-BE49-F238E27FC236}">
                <a16:creationId xmlns:a16="http://schemas.microsoft.com/office/drawing/2014/main" id="{562D4CB2-3D9F-46DD-B852-44A487B3E4E9}"/>
              </a:ext>
            </a:extLst>
          </p:cNvPr>
          <p:cNvSpPr/>
          <p:nvPr/>
        </p:nvSpPr>
        <p:spPr>
          <a:xfrm>
            <a:off x="5795963" y="3716338"/>
            <a:ext cx="1296987" cy="50482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ja-JP" altLang="en-US" dirty="0">
                <a:solidFill>
                  <a:schemeClr val="tx1"/>
                </a:solidFill>
              </a:rPr>
              <a:t>行政書士</a:t>
            </a:r>
          </a:p>
        </p:txBody>
      </p:sp>
      <p:sp>
        <p:nvSpPr>
          <p:cNvPr id="41" name="角丸四角形 40">
            <a:extLst>
              <a:ext uri="{FF2B5EF4-FFF2-40B4-BE49-F238E27FC236}">
                <a16:creationId xmlns:a16="http://schemas.microsoft.com/office/drawing/2014/main" id="{4131E131-B299-4341-ACA6-EC950A262299}"/>
              </a:ext>
            </a:extLst>
          </p:cNvPr>
          <p:cNvSpPr/>
          <p:nvPr/>
        </p:nvSpPr>
        <p:spPr>
          <a:xfrm>
            <a:off x="5795963" y="4292600"/>
            <a:ext cx="1871662" cy="50482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ja-JP" altLang="en-US" dirty="0">
                <a:solidFill>
                  <a:schemeClr val="tx1"/>
                </a:solidFill>
              </a:rPr>
              <a:t>社会保険労務士</a:t>
            </a:r>
          </a:p>
        </p:txBody>
      </p:sp>
      <p:sp>
        <p:nvSpPr>
          <p:cNvPr id="42" name="角丸四角形 41">
            <a:extLst>
              <a:ext uri="{FF2B5EF4-FFF2-40B4-BE49-F238E27FC236}">
                <a16:creationId xmlns:a16="http://schemas.microsoft.com/office/drawing/2014/main" id="{93669C71-D1E6-40B5-8458-9E095081ADBF}"/>
              </a:ext>
            </a:extLst>
          </p:cNvPr>
          <p:cNvSpPr/>
          <p:nvPr/>
        </p:nvSpPr>
        <p:spPr>
          <a:xfrm>
            <a:off x="5795963" y="4868863"/>
            <a:ext cx="1439862" cy="50482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ja-JP" altLang="en-US" dirty="0">
                <a:solidFill>
                  <a:schemeClr val="tx1"/>
                </a:solidFill>
              </a:rPr>
              <a:t>社会福祉士</a:t>
            </a:r>
          </a:p>
        </p:txBody>
      </p:sp>
      <p:sp>
        <p:nvSpPr>
          <p:cNvPr id="43" name="角丸四角形 42">
            <a:extLst>
              <a:ext uri="{FF2B5EF4-FFF2-40B4-BE49-F238E27FC236}">
                <a16:creationId xmlns:a16="http://schemas.microsoft.com/office/drawing/2014/main" id="{25527040-9C90-4467-83FC-CFABDC554C78}"/>
              </a:ext>
            </a:extLst>
          </p:cNvPr>
          <p:cNvSpPr/>
          <p:nvPr/>
        </p:nvSpPr>
        <p:spPr>
          <a:xfrm>
            <a:off x="5795963" y="5445125"/>
            <a:ext cx="2160587" cy="50482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ja-JP" altLang="en-US" dirty="0">
                <a:solidFill>
                  <a:schemeClr val="tx1"/>
                </a:solidFill>
              </a:rPr>
              <a:t>ﾌｧｲﾅﾝｼｬﾙ・ﾌﾟﾗﾝﾅｰ</a:t>
            </a:r>
          </a:p>
        </p:txBody>
      </p:sp>
      <p:sp>
        <p:nvSpPr>
          <p:cNvPr id="44" name="角丸四角形 43">
            <a:extLst>
              <a:ext uri="{FF2B5EF4-FFF2-40B4-BE49-F238E27FC236}">
                <a16:creationId xmlns:a16="http://schemas.microsoft.com/office/drawing/2014/main" id="{11DA2DEB-1AAC-4BC7-B6B4-CB2982E96485}"/>
              </a:ext>
            </a:extLst>
          </p:cNvPr>
          <p:cNvSpPr/>
          <p:nvPr/>
        </p:nvSpPr>
        <p:spPr>
          <a:xfrm>
            <a:off x="5795963" y="6021388"/>
            <a:ext cx="1871662" cy="50323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ja-JP" altLang="en-US" dirty="0">
                <a:solidFill>
                  <a:schemeClr val="tx1"/>
                </a:solidFill>
              </a:rPr>
              <a:t>その他の専門家</a:t>
            </a:r>
          </a:p>
        </p:txBody>
      </p:sp>
      <p:sp>
        <p:nvSpPr>
          <p:cNvPr id="28699" name="Line 60"/>
          <p:cNvSpPr>
            <a:spLocks noChangeShapeType="1"/>
          </p:cNvSpPr>
          <p:nvPr/>
        </p:nvSpPr>
        <p:spPr bwMode="auto">
          <a:xfrm>
            <a:off x="5364163" y="6308725"/>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89520" tIns="44760" rIns="89520" bIns="44760" anchor="ctr"/>
          <a:lstStyle/>
          <a:p>
            <a:endParaRPr lang="ja-JP" altLang="en-US"/>
          </a:p>
        </p:txBody>
      </p:sp>
      <p:sp>
        <p:nvSpPr>
          <p:cNvPr id="28700" name="テキスト ボックス 45"/>
          <p:cNvSpPr txBox="1">
            <a:spLocks noChangeArrowheads="1"/>
          </p:cNvSpPr>
          <p:nvPr/>
        </p:nvSpPr>
        <p:spPr bwMode="auto">
          <a:xfrm>
            <a:off x="4140200" y="3357563"/>
            <a:ext cx="936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（紹介）</a:t>
            </a:r>
          </a:p>
        </p:txBody>
      </p:sp>
      <p:sp>
        <p:nvSpPr>
          <p:cNvPr id="30" name="角丸四角形 29">
            <a:extLst>
              <a:ext uri="{FF2B5EF4-FFF2-40B4-BE49-F238E27FC236}">
                <a16:creationId xmlns:a16="http://schemas.microsoft.com/office/drawing/2014/main" id="{7650C22D-DC2B-4916-B69D-9F32679BE682}"/>
              </a:ext>
            </a:extLst>
          </p:cNvPr>
          <p:cNvSpPr/>
          <p:nvPr/>
        </p:nvSpPr>
        <p:spPr>
          <a:xfrm>
            <a:off x="3419475" y="4221163"/>
            <a:ext cx="1223963" cy="50323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solidFill>
                  <a:schemeClr val="tx1"/>
                </a:solidFill>
              </a:rPr>
              <a:t>直接契約</a:t>
            </a:r>
          </a:p>
        </p:txBody>
      </p:sp>
      <p:sp>
        <p:nvSpPr>
          <p:cNvPr id="28702" name="Text Box 3"/>
          <p:cNvSpPr txBox="1">
            <a:spLocks noChangeArrowheads="1"/>
          </p:cNvSpPr>
          <p:nvPr/>
        </p:nvSpPr>
        <p:spPr bwMode="auto">
          <a:xfrm>
            <a:off x="684213" y="390525"/>
            <a:ext cx="74882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latin typeface="ＭＳ Ｐゴシック" panose="020B0600070205080204" pitchFamily="50" charset="-128"/>
              </a:rPr>
              <a:t>１</a:t>
            </a:r>
            <a:r>
              <a:rPr lang="en-US" altLang="ja-JP">
                <a:latin typeface="ＭＳ Ｐゴシック" panose="020B0600070205080204" pitchFamily="50" charset="-128"/>
              </a:rPr>
              <a:t>8</a:t>
            </a:r>
            <a:r>
              <a:rPr lang="ja-JP" altLang="en-US"/>
              <a:t>．誰に相談すれば良いですか？</a:t>
            </a:r>
          </a:p>
        </p:txBody>
      </p:sp>
      <p:sp>
        <p:nvSpPr>
          <p:cNvPr id="28703" name="Line 2"/>
          <p:cNvSpPr>
            <a:spLocks noChangeShapeType="1"/>
          </p:cNvSpPr>
          <p:nvPr/>
        </p:nvSpPr>
        <p:spPr bwMode="auto">
          <a:xfrm>
            <a:off x="323850" y="981075"/>
            <a:ext cx="8280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8704"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364B3D2-4945-4350-9368-EDB430022043}" type="slidenum">
              <a:rPr lang="en-US" altLang="ja-JP" sz="1400" smtClean="0"/>
              <a:pPr>
                <a:spcBef>
                  <a:spcPct val="0"/>
                </a:spcBef>
                <a:buFontTx/>
                <a:buNone/>
              </a:pPr>
              <a:t>23</a:t>
            </a:fld>
            <a:endParaRPr lang="en-US" altLang="ja-JP"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1"/>
          <p:cNvSpPr txBox="1">
            <a:spLocks noChangeArrowheads="1"/>
          </p:cNvSpPr>
          <p:nvPr/>
        </p:nvSpPr>
        <p:spPr bwMode="auto">
          <a:xfrm>
            <a:off x="539750" y="274638"/>
            <a:ext cx="8064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b="1"/>
              <a:t>19.  </a:t>
            </a:r>
            <a:r>
              <a:rPr lang="ja-JP" altLang="en-US" b="1"/>
              <a:t>効果的な生前贈与</a:t>
            </a:r>
            <a:r>
              <a:rPr lang="en-US" altLang="ja-JP" b="1"/>
              <a:t>(</a:t>
            </a:r>
            <a:r>
              <a:rPr lang="ja-JP" altLang="en-US" b="1"/>
              <a:t>非課税制度</a:t>
            </a:r>
            <a:r>
              <a:rPr lang="en-US" altLang="ja-JP" b="1"/>
              <a:t>)</a:t>
            </a:r>
            <a:r>
              <a:rPr lang="ja-JP" altLang="en-US" b="1"/>
              <a:t>対策</a:t>
            </a:r>
          </a:p>
        </p:txBody>
      </p:sp>
      <p:sp>
        <p:nvSpPr>
          <p:cNvPr id="29699" name="テキスト ボックス 2"/>
          <p:cNvSpPr txBox="1">
            <a:spLocks noChangeArrowheads="1"/>
          </p:cNvSpPr>
          <p:nvPr/>
        </p:nvSpPr>
        <p:spPr bwMode="auto">
          <a:xfrm>
            <a:off x="1187450" y="1389063"/>
            <a:ext cx="7272338"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a:t>
            </a:r>
            <a:r>
              <a:rPr lang="en-US" altLang="ja-JP" sz="2400"/>
              <a:t>1</a:t>
            </a:r>
            <a:r>
              <a:rPr lang="ja-JP" altLang="en-US" sz="2400"/>
              <a:t>）暦年贈与（</a:t>
            </a:r>
            <a:r>
              <a:rPr lang="en-US" altLang="ja-JP" sz="2400"/>
              <a:t>110</a:t>
            </a:r>
            <a:r>
              <a:rPr lang="ja-JP" altLang="en-US" sz="2400"/>
              <a:t>万円の基礎控除）の利用</a:t>
            </a:r>
            <a:endParaRPr lang="en-US" altLang="ja-JP" sz="2400"/>
          </a:p>
          <a:p>
            <a:pPr eaLnBrk="1" hangingPunct="1">
              <a:spcBef>
                <a:spcPct val="0"/>
              </a:spcBef>
              <a:buFontTx/>
              <a:buNone/>
            </a:pPr>
            <a:r>
              <a:rPr lang="ja-JP" altLang="en-US" sz="2400"/>
              <a:t>（</a:t>
            </a:r>
            <a:r>
              <a:rPr lang="en-US" altLang="ja-JP" sz="2400"/>
              <a:t>2</a:t>
            </a:r>
            <a:r>
              <a:rPr lang="ja-JP" altLang="en-US" sz="2400"/>
              <a:t>）生活費や教育資金の贈与の利用</a:t>
            </a:r>
            <a:endParaRPr lang="en-US" altLang="ja-JP" sz="2400"/>
          </a:p>
          <a:p>
            <a:pPr eaLnBrk="1" hangingPunct="1">
              <a:spcBef>
                <a:spcPct val="0"/>
              </a:spcBef>
              <a:buFontTx/>
              <a:buNone/>
            </a:pPr>
            <a:r>
              <a:rPr lang="ja-JP" altLang="en-US" sz="2400"/>
              <a:t>（</a:t>
            </a:r>
            <a:r>
              <a:rPr lang="en-US" altLang="ja-JP" sz="2400"/>
              <a:t>3</a:t>
            </a:r>
            <a:r>
              <a:rPr lang="ja-JP" altLang="en-US" sz="2400"/>
              <a:t>）教育資金の一括贈与の非課税特例</a:t>
            </a:r>
            <a:endParaRPr lang="en-US" altLang="ja-JP" sz="2400"/>
          </a:p>
          <a:p>
            <a:pPr eaLnBrk="1" hangingPunct="1">
              <a:spcBef>
                <a:spcPct val="0"/>
              </a:spcBef>
              <a:buFontTx/>
              <a:buNone/>
            </a:pPr>
            <a:r>
              <a:rPr lang="ja-JP" altLang="en-US" sz="2400"/>
              <a:t>（</a:t>
            </a:r>
            <a:r>
              <a:rPr lang="en-US" altLang="ja-JP" sz="2400"/>
              <a:t>4</a:t>
            </a:r>
            <a:r>
              <a:rPr lang="ja-JP" altLang="en-US" sz="2400"/>
              <a:t>）直系尊属からの住宅取得資金贈与の特例</a:t>
            </a:r>
            <a:endParaRPr lang="en-US" altLang="ja-JP" sz="2400"/>
          </a:p>
          <a:p>
            <a:pPr eaLnBrk="1" hangingPunct="1">
              <a:spcBef>
                <a:spcPct val="0"/>
              </a:spcBef>
              <a:buFontTx/>
              <a:buNone/>
            </a:pPr>
            <a:r>
              <a:rPr lang="ja-JP" altLang="en-US" sz="2400"/>
              <a:t>（</a:t>
            </a:r>
            <a:r>
              <a:rPr lang="en-US" altLang="ja-JP" sz="2400"/>
              <a:t>5</a:t>
            </a:r>
            <a:r>
              <a:rPr lang="ja-JP" altLang="en-US" sz="2400"/>
              <a:t>）夫婦間の居住用不動産贈与（配偶者控除）の特例</a:t>
            </a:r>
            <a:endParaRPr lang="en-US" altLang="ja-JP" sz="2400"/>
          </a:p>
          <a:p>
            <a:pPr eaLnBrk="1" hangingPunct="1">
              <a:spcBef>
                <a:spcPct val="0"/>
              </a:spcBef>
              <a:buFontTx/>
              <a:buNone/>
            </a:pPr>
            <a:endParaRPr lang="en-US" altLang="ja-JP" sz="2400"/>
          </a:p>
          <a:p>
            <a:pPr eaLnBrk="1" hangingPunct="1">
              <a:spcBef>
                <a:spcPct val="0"/>
              </a:spcBef>
              <a:buFontTx/>
              <a:buNone/>
            </a:pPr>
            <a:r>
              <a:rPr lang="ja-JP" altLang="en-US" sz="2400"/>
              <a:t>その他として、</a:t>
            </a:r>
            <a:endParaRPr lang="en-US" altLang="ja-JP" sz="2400"/>
          </a:p>
          <a:p>
            <a:pPr eaLnBrk="1" hangingPunct="1">
              <a:spcBef>
                <a:spcPct val="0"/>
              </a:spcBef>
              <a:buFontTx/>
              <a:buNone/>
            </a:pPr>
            <a:r>
              <a:rPr lang="ja-JP" altLang="en-US" sz="2400"/>
              <a:t>・結婚・子育て資金一括贈与　</a:t>
            </a:r>
            <a:endParaRPr lang="en-US" altLang="ja-JP" sz="2400"/>
          </a:p>
          <a:p>
            <a:pPr eaLnBrk="1" hangingPunct="1">
              <a:spcBef>
                <a:spcPct val="0"/>
              </a:spcBef>
              <a:buFontTx/>
              <a:buNone/>
            </a:pPr>
            <a:r>
              <a:rPr lang="ja-JP" altLang="en-US" sz="2400"/>
              <a:t>・ジュニア</a:t>
            </a:r>
            <a:r>
              <a:rPr lang="en-US" altLang="ja-JP" sz="2400"/>
              <a:t>NISA</a:t>
            </a:r>
          </a:p>
          <a:p>
            <a:pPr eaLnBrk="1" hangingPunct="1">
              <a:spcBef>
                <a:spcPct val="0"/>
              </a:spcBef>
              <a:buFontTx/>
              <a:buNone/>
            </a:pPr>
            <a:r>
              <a:rPr lang="ja-JP" altLang="en-US" sz="2400"/>
              <a:t>・相続時精算課税制度</a:t>
            </a:r>
            <a:endParaRPr lang="en-US" altLang="ja-JP" sz="2400"/>
          </a:p>
          <a:p>
            <a:pPr eaLnBrk="1" hangingPunct="1">
              <a:spcBef>
                <a:spcPct val="0"/>
              </a:spcBef>
              <a:buFontTx/>
              <a:buNone/>
            </a:pPr>
            <a:r>
              <a:rPr lang="ja-JP" altLang="en-US" sz="2400"/>
              <a:t>・死因贈与契約　　</a:t>
            </a:r>
          </a:p>
        </p:txBody>
      </p:sp>
      <p:pic>
        <p:nvPicPr>
          <p:cNvPr id="29700" name="Picture 5" descr="C:\Users\6\AppData\Local\Microsoft\Windows\Temporary Internet Files\Content.IE5\TPS4PD46\gatag-0000078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4365625"/>
            <a:ext cx="2208213" cy="220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Line 4"/>
          <p:cNvSpPr>
            <a:spLocks noChangeShapeType="1"/>
          </p:cNvSpPr>
          <p:nvPr/>
        </p:nvSpPr>
        <p:spPr bwMode="auto">
          <a:xfrm>
            <a:off x="539750" y="1125538"/>
            <a:ext cx="79200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702"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8A1E0BF-81C0-4428-9A2F-FB0EC8810C77}" type="slidenum">
              <a:rPr lang="en-US" altLang="ja-JP" sz="1400" smtClean="0"/>
              <a:pPr>
                <a:spcBef>
                  <a:spcPct val="0"/>
                </a:spcBef>
                <a:buFontTx/>
                <a:buNone/>
              </a:pPr>
              <a:t>24</a:t>
            </a:fld>
            <a:endParaRPr lang="en-US" altLang="ja-JP" sz="1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テキスト ボックス 1"/>
          <p:cNvSpPr txBox="1">
            <a:spLocks noChangeArrowheads="1"/>
          </p:cNvSpPr>
          <p:nvPr/>
        </p:nvSpPr>
        <p:spPr bwMode="auto">
          <a:xfrm>
            <a:off x="827088" y="176213"/>
            <a:ext cx="71294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b="1"/>
              <a:t>20.  </a:t>
            </a:r>
            <a:r>
              <a:rPr lang="ja-JP" altLang="en-US" b="1"/>
              <a:t>生前贈与</a:t>
            </a:r>
            <a:r>
              <a:rPr lang="en-US" altLang="ja-JP" b="1"/>
              <a:t>(</a:t>
            </a:r>
            <a:r>
              <a:rPr lang="ja-JP" altLang="en-US" b="1"/>
              <a:t>非課税制度</a:t>
            </a:r>
            <a:r>
              <a:rPr lang="en-US" altLang="ja-JP" b="1"/>
              <a:t>)</a:t>
            </a:r>
            <a:r>
              <a:rPr lang="ja-JP" altLang="en-US" b="1"/>
              <a:t>の活用（</a:t>
            </a:r>
            <a:r>
              <a:rPr lang="en-US" altLang="ja-JP" b="1"/>
              <a:t>1</a:t>
            </a:r>
            <a:r>
              <a:rPr lang="ja-JP" altLang="en-US" b="1"/>
              <a:t>）</a:t>
            </a:r>
          </a:p>
        </p:txBody>
      </p:sp>
      <p:sp>
        <p:nvSpPr>
          <p:cNvPr id="30723" name="テキスト ボックス 3"/>
          <p:cNvSpPr txBox="1">
            <a:spLocks noChangeArrowheads="1"/>
          </p:cNvSpPr>
          <p:nvPr/>
        </p:nvSpPr>
        <p:spPr bwMode="auto">
          <a:xfrm>
            <a:off x="608013" y="760413"/>
            <a:ext cx="7921625" cy="649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t>（</a:t>
            </a:r>
            <a:r>
              <a:rPr lang="en-US" altLang="ja-JP" sz="2000"/>
              <a:t>1</a:t>
            </a:r>
            <a:r>
              <a:rPr lang="ja-JP" altLang="en-US" sz="2000"/>
              <a:t>）暦年贈与：</a:t>
            </a:r>
            <a:endParaRPr lang="en-US" altLang="ja-JP" sz="2000"/>
          </a:p>
          <a:p>
            <a:pPr eaLnBrk="1" hangingPunct="1">
              <a:spcBef>
                <a:spcPct val="0"/>
              </a:spcBef>
              <a:buFontTx/>
              <a:buNone/>
            </a:pPr>
            <a:r>
              <a:rPr lang="ja-JP" altLang="en-US" sz="2000"/>
              <a:t>　　　</a:t>
            </a:r>
            <a:r>
              <a:rPr lang="ja-JP" altLang="en-US" sz="1800"/>
              <a:t>・年間</a:t>
            </a:r>
            <a:r>
              <a:rPr lang="en-US" altLang="ja-JP" sz="1800"/>
              <a:t>110</a:t>
            </a:r>
            <a:r>
              <a:rPr lang="ja-JP" altLang="en-US" sz="1800"/>
              <a:t>万円未満は非課税である（財産なら何でも</a:t>
            </a:r>
            <a:r>
              <a:rPr lang="en-US" altLang="ja-JP" sz="1800"/>
              <a:t>OK</a:t>
            </a:r>
            <a:r>
              <a:rPr lang="ja-JP" altLang="en-US" sz="1800"/>
              <a:t>）。</a:t>
            </a:r>
            <a:endParaRPr lang="en-US" altLang="ja-JP" sz="1800"/>
          </a:p>
          <a:p>
            <a:pPr eaLnBrk="1" hangingPunct="1">
              <a:spcBef>
                <a:spcPct val="0"/>
              </a:spcBef>
              <a:buFontTx/>
              <a:buNone/>
            </a:pPr>
            <a:r>
              <a:rPr lang="ja-JP" altLang="en-US" sz="1800"/>
              <a:t>　　　　</a:t>
            </a:r>
            <a:r>
              <a:rPr lang="en-US" altLang="ja-JP" sz="1800"/>
              <a:t>110</a:t>
            </a:r>
            <a:r>
              <a:rPr lang="ja-JP" altLang="en-US" sz="1800"/>
              <a:t>万円以上の場合は</a:t>
            </a:r>
            <a:r>
              <a:rPr lang="en-US" altLang="ja-JP" sz="1800"/>
              <a:t>110</a:t>
            </a:r>
            <a:r>
              <a:rPr lang="ja-JP" altLang="en-US" sz="1800"/>
              <a:t>万円控除後の金額に対して課税され　</a:t>
            </a:r>
            <a:br>
              <a:rPr lang="en-US" altLang="ja-JP" sz="1800"/>
            </a:br>
            <a:r>
              <a:rPr lang="ja-JP" altLang="en-US" sz="1800"/>
              <a:t>　　　　る。</a:t>
            </a:r>
            <a:endParaRPr lang="en-US" altLang="ja-JP" sz="1800"/>
          </a:p>
          <a:p>
            <a:pPr eaLnBrk="1" hangingPunct="1">
              <a:spcBef>
                <a:spcPct val="0"/>
              </a:spcBef>
              <a:buFontTx/>
              <a:buNone/>
            </a:pPr>
            <a:r>
              <a:rPr lang="ja-JP" altLang="en-US" sz="1800"/>
              <a:t>　　　・受贈者は問わない</a:t>
            </a:r>
            <a:r>
              <a:rPr lang="en-US" altLang="ja-JP" sz="1800"/>
              <a:t>(</a:t>
            </a:r>
            <a:r>
              <a:rPr lang="ja-JP" altLang="en-US" sz="1800"/>
              <a:t>親族・年齢・誰でも</a:t>
            </a:r>
            <a:r>
              <a:rPr lang="en-US" altLang="ja-JP" sz="1800"/>
              <a:t>OK)</a:t>
            </a:r>
            <a:r>
              <a:rPr lang="ja-JP" altLang="en-US" sz="1800"/>
              <a:t>。</a:t>
            </a:r>
            <a:endParaRPr lang="en-US" altLang="ja-JP" sz="1800"/>
          </a:p>
          <a:p>
            <a:pPr eaLnBrk="1" hangingPunct="1">
              <a:spcBef>
                <a:spcPct val="0"/>
              </a:spcBef>
              <a:buFontTx/>
              <a:buNone/>
            </a:pPr>
            <a:r>
              <a:rPr lang="ja-JP" altLang="en-US" sz="1800"/>
              <a:t>　　　・毎年定期的に贈与すると定期金の贈与契約</a:t>
            </a:r>
            <a:r>
              <a:rPr lang="en-US" altLang="ja-JP" sz="1800"/>
              <a:t>(</a:t>
            </a:r>
            <a:r>
              <a:rPr lang="ja-JP" altLang="en-US" sz="1800"/>
              <a:t>連年贈与</a:t>
            </a:r>
            <a:r>
              <a:rPr lang="en-US" altLang="ja-JP" sz="1800"/>
              <a:t>)</a:t>
            </a:r>
            <a:r>
              <a:rPr lang="ja-JP" altLang="en-US" sz="1800"/>
              <a:t>と</a:t>
            </a:r>
            <a:endParaRPr lang="en-US" altLang="ja-JP" sz="1800"/>
          </a:p>
          <a:p>
            <a:pPr eaLnBrk="1" hangingPunct="1">
              <a:spcBef>
                <a:spcPct val="0"/>
              </a:spcBef>
              <a:buFontTx/>
              <a:buNone/>
            </a:pPr>
            <a:r>
              <a:rPr lang="ja-JP" altLang="en-US" sz="1800"/>
              <a:t>　　　　みなされる可能性がある。</a:t>
            </a:r>
            <a:endParaRPr lang="en-US" altLang="ja-JP" sz="1800"/>
          </a:p>
          <a:p>
            <a:pPr eaLnBrk="1" hangingPunct="1">
              <a:spcBef>
                <a:spcPct val="0"/>
              </a:spcBef>
              <a:buFontTx/>
              <a:buNone/>
            </a:pPr>
            <a:endParaRPr lang="en-US" altLang="ja-JP" sz="2000"/>
          </a:p>
          <a:p>
            <a:pPr eaLnBrk="1" hangingPunct="1">
              <a:spcBef>
                <a:spcPct val="0"/>
              </a:spcBef>
              <a:buFontTx/>
              <a:buNone/>
            </a:pPr>
            <a:r>
              <a:rPr lang="ja-JP" altLang="en-US" sz="2000"/>
              <a:t>（</a:t>
            </a:r>
            <a:r>
              <a:rPr lang="en-US" altLang="ja-JP" sz="2000"/>
              <a:t>2</a:t>
            </a:r>
            <a:r>
              <a:rPr lang="ja-JP" altLang="en-US" sz="2000"/>
              <a:t>）生活費や教育資金の（その都度）贈与の利用：</a:t>
            </a:r>
            <a:endParaRPr lang="en-US" altLang="ja-JP" sz="2000"/>
          </a:p>
          <a:p>
            <a:pPr eaLnBrk="1" hangingPunct="1">
              <a:spcBef>
                <a:spcPct val="0"/>
              </a:spcBef>
              <a:buFontTx/>
              <a:buNone/>
            </a:pPr>
            <a:r>
              <a:rPr lang="ja-JP" altLang="en-US" sz="2000"/>
              <a:t>　　　</a:t>
            </a:r>
            <a:r>
              <a:rPr lang="ja-JP" altLang="en-US" sz="1800"/>
              <a:t>・父母や祖父母といった扶養義務者から受け取った生活費や</a:t>
            </a:r>
            <a:endParaRPr lang="en-US" altLang="ja-JP" sz="1800"/>
          </a:p>
          <a:p>
            <a:pPr eaLnBrk="1" hangingPunct="1">
              <a:spcBef>
                <a:spcPct val="0"/>
              </a:spcBef>
              <a:buFontTx/>
              <a:buNone/>
            </a:pPr>
            <a:r>
              <a:rPr lang="ja-JP" altLang="en-US" sz="1800"/>
              <a:t>　　　　教育費は「通常必要と認められるもの」につぃては非課税となる。</a:t>
            </a:r>
            <a:endParaRPr lang="en-US" altLang="ja-JP" sz="1800"/>
          </a:p>
          <a:p>
            <a:pPr eaLnBrk="1" hangingPunct="1">
              <a:spcBef>
                <a:spcPct val="0"/>
              </a:spcBef>
              <a:buFontTx/>
              <a:buNone/>
            </a:pPr>
            <a:r>
              <a:rPr lang="ja-JP" altLang="en-US" sz="1800"/>
              <a:t>　　　・ただし「その都度」贈与の必要がある。</a:t>
            </a:r>
            <a:endParaRPr lang="en-US" altLang="ja-JP" sz="1800"/>
          </a:p>
          <a:p>
            <a:pPr eaLnBrk="1" hangingPunct="1">
              <a:spcBef>
                <a:spcPct val="0"/>
              </a:spcBef>
              <a:buFontTx/>
              <a:buNone/>
            </a:pPr>
            <a:endParaRPr lang="en-US" altLang="ja-JP" sz="2000"/>
          </a:p>
          <a:p>
            <a:pPr eaLnBrk="1" hangingPunct="1">
              <a:spcBef>
                <a:spcPct val="0"/>
              </a:spcBef>
              <a:buFontTx/>
              <a:buNone/>
            </a:pPr>
            <a:r>
              <a:rPr lang="en-US" altLang="ja-JP" sz="2000"/>
              <a:t> </a:t>
            </a:r>
            <a:r>
              <a:rPr lang="ja-JP" altLang="en-US" sz="2000"/>
              <a:t>（</a:t>
            </a:r>
            <a:r>
              <a:rPr lang="en-US" altLang="ja-JP" sz="2000"/>
              <a:t>3</a:t>
            </a:r>
            <a:r>
              <a:rPr lang="ja-JP" altLang="en-US" sz="2000"/>
              <a:t>）教育資金の一括贈与の非課税特例：</a:t>
            </a:r>
            <a:endParaRPr lang="en-US" altLang="ja-JP" sz="2000"/>
          </a:p>
          <a:p>
            <a:pPr eaLnBrk="1" hangingPunct="1">
              <a:spcBef>
                <a:spcPct val="0"/>
              </a:spcBef>
              <a:buFontTx/>
              <a:buNone/>
            </a:pPr>
            <a:r>
              <a:rPr lang="ja-JP" altLang="en-US" sz="2000"/>
              <a:t>　　 </a:t>
            </a:r>
            <a:r>
              <a:rPr lang="ja-JP" altLang="en-US" sz="1800"/>
              <a:t> ・直系尊属（親・祖父母等） と信託会社間で教育資金管理契約の</a:t>
            </a:r>
            <a:endParaRPr lang="en-US" altLang="ja-JP" sz="1800"/>
          </a:p>
          <a:p>
            <a:pPr eaLnBrk="1" hangingPunct="1">
              <a:spcBef>
                <a:spcPct val="0"/>
              </a:spcBef>
              <a:buFontTx/>
              <a:buNone/>
            </a:pPr>
            <a:r>
              <a:rPr lang="ja-JP" altLang="en-US" sz="1800"/>
              <a:t>　　　　締結が必要である。</a:t>
            </a:r>
            <a:endParaRPr lang="en-US" altLang="ja-JP" sz="1800"/>
          </a:p>
          <a:p>
            <a:pPr eaLnBrk="1" hangingPunct="1">
              <a:spcBef>
                <a:spcPct val="0"/>
              </a:spcBef>
              <a:buFontTx/>
              <a:buNone/>
            </a:pPr>
            <a:r>
              <a:rPr lang="ja-JP" altLang="en-US" sz="1800"/>
              <a:t>　　　・</a:t>
            </a:r>
            <a:r>
              <a:rPr lang="en-US" altLang="ja-JP" sz="1800"/>
              <a:t>1,500</a:t>
            </a:r>
            <a:r>
              <a:rPr lang="ja-JP" altLang="en-US" sz="1800"/>
              <a:t>万円まで非課税となる。</a:t>
            </a:r>
            <a:endParaRPr lang="en-US" altLang="ja-JP" sz="1800"/>
          </a:p>
          <a:p>
            <a:pPr eaLnBrk="1" hangingPunct="1">
              <a:spcBef>
                <a:spcPct val="0"/>
              </a:spcBef>
              <a:buFontTx/>
              <a:buNone/>
            </a:pPr>
            <a:r>
              <a:rPr lang="ja-JP" altLang="en-US" sz="1800"/>
              <a:t>　　　・贈与者は直系尊属（親・祖父母等）である。</a:t>
            </a:r>
            <a:endParaRPr lang="en-US" altLang="ja-JP" sz="1800"/>
          </a:p>
          <a:p>
            <a:pPr eaLnBrk="1" hangingPunct="1">
              <a:spcBef>
                <a:spcPct val="0"/>
              </a:spcBef>
              <a:buFontTx/>
              <a:buNone/>
            </a:pPr>
            <a:r>
              <a:rPr lang="ja-JP" altLang="en-US" sz="1800"/>
              <a:t>　　　・受贈者は直系卑属（子・孫・ひ孫等）、</a:t>
            </a:r>
            <a:r>
              <a:rPr lang="en-US" altLang="ja-JP" sz="1800"/>
              <a:t>30</a:t>
            </a:r>
            <a:r>
              <a:rPr lang="ja-JP" altLang="en-US" sz="1800"/>
              <a:t>歳未満である。</a:t>
            </a:r>
            <a:endParaRPr lang="en-US" altLang="ja-JP" sz="1800"/>
          </a:p>
          <a:p>
            <a:pPr eaLnBrk="1" hangingPunct="1">
              <a:spcBef>
                <a:spcPct val="0"/>
              </a:spcBef>
              <a:buFontTx/>
              <a:buNone/>
            </a:pPr>
            <a:r>
              <a:rPr lang="ja-JP" altLang="en-US" sz="1800"/>
              <a:t>　　　・</a:t>
            </a:r>
            <a:r>
              <a:rPr lang="en-US" altLang="ja-JP" sz="1800"/>
              <a:t>30</a:t>
            </a:r>
            <a:r>
              <a:rPr lang="ja-JP" altLang="en-US" sz="1800"/>
              <a:t>歳時点で残高がある場合は、その残高に対して課税される。</a:t>
            </a:r>
            <a:endParaRPr lang="en-US" altLang="ja-JP" sz="1800"/>
          </a:p>
          <a:p>
            <a:pPr eaLnBrk="1" hangingPunct="1">
              <a:spcBef>
                <a:spcPct val="0"/>
              </a:spcBef>
              <a:buFontTx/>
              <a:buNone/>
            </a:pPr>
            <a:endParaRPr lang="en-US" altLang="ja-JP" sz="2000"/>
          </a:p>
          <a:p>
            <a:pPr eaLnBrk="1" hangingPunct="1">
              <a:spcBef>
                <a:spcPct val="0"/>
              </a:spcBef>
              <a:buFontTx/>
              <a:buNone/>
            </a:pPr>
            <a:endParaRPr lang="en-US" altLang="ja-JP" sz="2000"/>
          </a:p>
        </p:txBody>
      </p:sp>
      <p:sp>
        <p:nvSpPr>
          <p:cNvPr id="30724" name="Line 4"/>
          <p:cNvSpPr>
            <a:spLocks noChangeShapeType="1"/>
          </p:cNvSpPr>
          <p:nvPr/>
        </p:nvSpPr>
        <p:spPr bwMode="auto">
          <a:xfrm>
            <a:off x="611188" y="760413"/>
            <a:ext cx="79200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0725" name="スライド番号プレースホルダー 1"/>
          <p:cNvSpPr>
            <a:spLocks noGrp="1"/>
          </p:cNvSpPr>
          <p:nvPr>
            <p:ph type="sldNum" sz="quarter" idx="12"/>
          </p:nvPr>
        </p:nvSpPr>
        <p:spPr>
          <a:xfrm>
            <a:off x="6588125" y="651986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56057910-427F-4B0F-B7DD-31DEC39E6DB2}" type="slidenum">
              <a:rPr lang="en-US" altLang="ja-JP" sz="1400" smtClean="0"/>
              <a:pPr>
                <a:spcBef>
                  <a:spcPct val="0"/>
                </a:spcBef>
                <a:buFontTx/>
                <a:buNone/>
              </a:pPr>
              <a:t>25</a:t>
            </a:fld>
            <a:endParaRPr lang="en-US" altLang="ja-JP"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テキスト ボックス 1"/>
          <p:cNvSpPr txBox="1">
            <a:spLocks noChangeArrowheads="1"/>
          </p:cNvSpPr>
          <p:nvPr/>
        </p:nvSpPr>
        <p:spPr bwMode="auto">
          <a:xfrm>
            <a:off x="838200" y="263525"/>
            <a:ext cx="76327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b="1"/>
              <a:t>21.  </a:t>
            </a:r>
            <a:r>
              <a:rPr lang="ja-JP" altLang="en-US" b="1"/>
              <a:t>生前贈与</a:t>
            </a:r>
            <a:r>
              <a:rPr lang="en-US" altLang="ja-JP" b="1"/>
              <a:t>(</a:t>
            </a:r>
            <a:r>
              <a:rPr lang="ja-JP" altLang="en-US" b="1"/>
              <a:t>非課税制度</a:t>
            </a:r>
            <a:r>
              <a:rPr lang="en-US" altLang="ja-JP" b="1"/>
              <a:t>)</a:t>
            </a:r>
            <a:r>
              <a:rPr lang="ja-JP" altLang="en-US" b="1"/>
              <a:t>の活用（</a:t>
            </a:r>
            <a:r>
              <a:rPr lang="en-US" altLang="ja-JP" b="1"/>
              <a:t>2</a:t>
            </a:r>
            <a:r>
              <a:rPr lang="ja-JP" altLang="en-US" b="1"/>
              <a:t>）</a:t>
            </a:r>
          </a:p>
        </p:txBody>
      </p:sp>
      <p:sp>
        <p:nvSpPr>
          <p:cNvPr id="31747" name="テキスト ボックス 2"/>
          <p:cNvSpPr txBox="1">
            <a:spLocks noChangeArrowheads="1"/>
          </p:cNvSpPr>
          <p:nvPr/>
        </p:nvSpPr>
        <p:spPr bwMode="auto">
          <a:xfrm>
            <a:off x="971550" y="849313"/>
            <a:ext cx="8101013"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t>　</a:t>
            </a:r>
            <a:endParaRPr lang="en-US" altLang="ja-JP" sz="2000"/>
          </a:p>
          <a:p>
            <a:pPr eaLnBrk="1" hangingPunct="1">
              <a:spcBef>
                <a:spcPct val="0"/>
              </a:spcBef>
              <a:buFontTx/>
              <a:buNone/>
            </a:pPr>
            <a:r>
              <a:rPr lang="ja-JP" altLang="en-US" sz="2000"/>
              <a:t>（</a:t>
            </a:r>
            <a:r>
              <a:rPr lang="en-US" altLang="ja-JP" sz="2000"/>
              <a:t>4</a:t>
            </a:r>
            <a:r>
              <a:rPr lang="ja-JP" altLang="en-US" sz="2000"/>
              <a:t>）直系尊属からの住宅取得資金贈与（</a:t>
            </a:r>
            <a:r>
              <a:rPr lang="en-US" altLang="ja-JP" sz="2000"/>
              <a:t>H33/12</a:t>
            </a:r>
            <a:r>
              <a:rPr lang="ja-JP" altLang="en-US" sz="2000"/>
              <a:t>末迄</a:t>
            </a:r>
            <a:r>
              <a:rPr lang="en-US" altLang="ja-JP" sz="2000"/>
              <a:t>)</a:t>
            </a:r>
            <a:r>
              <a:rPr lang="ja-JP" altLang="en-US" sz="2000"/>
              <a:t>：</a:t>
            </a:r>
            <a:endParaRPr lang="en-US" altLang="ja-JP" sz="2000"/>
          </a:p>
          <a:p>
            <a:pPr eaLnBrk="1" hangingPunct="1">
              <a:spcBef>
                <a:spcPct val="0"/>
              </a:spcBef>
              <a:buFontTx/>
              <a:buNone/>
            </a:pPr>
            <a:r>
              <a:rPr lang="ja-JP" altLang="en-US" sz="2000"/>
              <a:t>　　　・贈与者は直系尊属（親・祖父母等）である。</a:t>
            </a:r>
            <a:endParaRPr lang="en-US" altLang="ja-JP" sz="2000"/>
          </a:p>
          <a:p>
            <a:pPr eaLnBrk="1" hangingPunct="1">
              <a:spcBef>
                <a:spcPct val="0"/>
              </a:spcBef>
              <a:buFontTx/>
              <a:buNone/>
            </a:pPr>
            <a:r>
              <a:rPr lang="ja-JP" altLang="en-US" sz="2000"/>
              <a:t>　　　・受贈者は直系卑属（子・孫・ひ孫等）、</a:t>
            </a:r>
            <a:r>
              <a:rPr lang="en-US" altLang="ja-JP" sz="2000"/>
              <a:t>20</a:t>
            </a:r>
            <a:r>
              <a:rPr lang="ja-JP" altLang="en-US" sz="2000"/>
              <a:t>歳以上、また合計所得</a:t>
            </a:r>
            <a:endParaRPr lang="en-US" altLang="ja-JP" sz="2000"/>
          </a:p>
          <a:p>
            <a:pPr eaLnBrk="1" hangingPunct="1">
              <a:spcBef>
                <a:spcPct val="0"/>
              </a:spcBef>
              <a:buFontTx/>
              <a:buNone/>
            </a:pPr>
            <a:r>
              <a:rPr lang="ja-JP" altLang="en-US" sz="2000"/>
              <a:t>　　　　金額が</a:t>
            </a:r>
            <a:r>
              <a:rPr lang="en-US" altLang="ja-JP" sz="2000"/>
              <a:t>2,000</a:t>
            </a:r>
            <a:r>
              <a:rPr lang="ja-JP" altLang="en-US" sz="2000"/>
              <a:t>万円以下でなくてはならない。</a:t>
            </a:r>
            <a:endParaRPr lang="en-US" altLang="ja-JP" sz="2000"/>
          </a:p>
          <a:p>
            <a:pPr eaLnBrk="1" hangingPunct="1">
              <a:spcBef>
                <a:spcPct val="0"/>
              </a:spcBef>
              <a:buFontTx/>
              <a:buNone/>
            </a:pPr>
            <a:r>
              <a:rPr lang="ja-JP" altLang="en-US" sz="2000"/>
              <a:t>　　　・暦年贈与、相続時精算課税制度と併用が可能である。</a:t>
            </a:r>
            <a:endParaRPr lang="en-US" altLang="ja-JP" sz="2000"/>
          </a:p>
          <a:p>
            <a:pPr eaLnBrk="1" hangingPunct="1">
              <a:spcBef>
                <a:spcPct val="0"/>
              </a:spcBef>
              <a:buFontTx/>
              <a:buNone/>
            </a:pPr>
            <a:r>
              <a:rPr lang="ja-JP" altLang="en-US" sz="2000"/>
              <a:t>　　　・非課税限度額は契約日・住宅種類により変わるが、平成</a:t>
            </a:r>
            <a:r>
              <a:rPr lang="en-US" altLang="ja-JP" sz="2000"/>
              <a:t>28</a:t>
            </a:r>
            <a:r>
              <a:rPr lang="ja-JP" altLang="en-US" sz="2000"/>
              <a:t>年１月</a:t>
            </a:r>
            <a:endParaRPr lang="en-US" altLang="ja-JP" sz="2000"/>
          </a:p>
          <a:p>
            <a:pPr eaLnBrk="1" hangingPunct="1">
              <a:spcBef>
                <a:spcPct val="0"/>
              </a:spcBef>
              <a:buFontTx/>
              <a:buNone/>
            </a:pPr>
            <a:r>
              <a:rPr lang="ja-JP" altLang="en-US" sz="2000"/>
              <a:t>　　　　</a:t>
            </a:r>
            <a:r>
              <a:rPr lang="en-US" altLang="ja-JP" sz="2000"/>
              <a:t>1</a:t>
            </a:r>
            <a:r>
              <a:rPr lang="ja-JP" altLang="en-US" sz="2000"/>
              <a:t>日から平成</a:t>
            </a:r>
            <a:r>
              <a:rPr lang="en-US" altLang="ja-JP" sz="2000"/>
              <a:t>32</a:t>
            </a:r>
            <a:r>
              <a:rPr lang="ja-JP" altLang="en-US" sz="2000"/>
              <a:t>年</a:t>
            </a:r>
            <a:r>
              <a:rPr lang="en-US" altLang="ja-JP" sz="2000"/>
              <a:t>3</a:t>
            </a:r>
            <a:r>
              <a:rPr lang="ja-JP" altLang="en-US" sz="2000"/>
              <a:t>月</a:t>
            </a:r>
            <a:r>
              <a:rPr lang="en-US" altLang="ja-JP" sz="2000"/>
              <a:t>31</a:t>
            </a:r>
            <a:r>
              <a:rPr lang="ja-JP" altLang="en-US" sz="2000"/>
              <a:t>日契約までは、良質住宅の場合　最大</a:t>
            </a:r>
            <a:r>
              <a:rPr lang="en-US" altLang="ja-JP" sz="2000"/>
              <a:t>1200</a:t>
            </a:r>
            <a:r>
              <a:rPr lang="ja-JP" altLang="en-US" sz="2000"/>
              <a:t>　</a:t>
            </a:r>
            <a:endParaRPr lang="en-US" altLang="ja-JP" sz="2000"/>
          </a:p>
          <a:p>
            <a:pPr eaLnBrk="1" hangingPunct="1">
              <a:spcBef>
                <a:spcPct val="0"/>
              </a:spcBef>
              <a:buFontTx/>
              <a:buNone/>
            </a:pPr>
            <a:r>
              <a:rPr lang="ja-JP" altLang="en-US" sz="2000"/>
              <a:t>　　　　万円（暦年贈与を加えて</a:t>
            </a:r>
            <a:r>
              <a:rPr lang="en-US" altLang="ja-JP" sz="2000"/>
              <a:t>1310</a:t>
            </a:r>
            <a:r>
              <a:rPr lang="ja-JP" altLang="en-US" sz="2000"/>
              <a:t>万円）である。</a:t>
            </a:r>
            <a:endParaRPr lang="en-US" altLang="ja-JP" sz="2000"/>
          </a:p>
          <a:p>
            <a:pPr eaLnBrk="1" hangingPunct="1">
              <a:spcBef>
                <a:spcPct val="0"/>
              </a:spcBef>
              <a:buFontTx/>
              <a:buNone/>
            </a:pPr>
            <a:endParaRPr lang="en-US" altLang="ja-JP" sz="2000"/>
          </a:p>
          <a:p>
            <a:pPr eaLnBrk="1" hangingPunct="1">
              <a:spcBef>
                <a:spcPct val="0"/>
              </a:spcBef>
              <a:buFontTx/>
              <a:buNone/>
            </a:pPr>
            <a:r>
              <a:rPr lang="ja-JP" altLang="en-US" sz="2000"/>
              <a:t>（</a:t>
            </a:r>
            <a:r>
              <a:rPr lang="en-US" altLang="ja-JP" sz="2000"/>
              <a:t>5</a:t>
            </a:r>
            <a:r>
              <a:rPr lang="ja-JP" altLang="en-US" sz="2000"/>
              <a:t>）夫婦間の居住用不動産贈与：</a:t>
            </a:r>
            <a:endParaRPr lang="en-US" altLang="ja-JP" sz="2000"/>
          </a:p>
          <a:p>
            <a:pPr eaLnBrk="1" hangingPunct="1">
              <a:spcBef>
                <a:spcPct val="0"/>
              </a:spcBef>
              <a:buFontTx/>
              <a:buNone/>
            </a:pPr>
            <a:r>
              <a:rPr lang="ja-JP" altLang="en-US" sz="2000"/>
              <a:t>　　　・</a:t>
            </a:r>
            <a:r>
              <a:rPr lang="en-US" altLang="ja-JP" sz="2000"/>
              <a:t>2,000</a:t>
            </a:r>
            <a:r>
              <a:rPr lang="ja-JP" altLang="en-US" sz="2000"/>
              <a:t>万円まで（基礎控除</a:t>
            </a:r>
            <a:r>
              <a:rPr lang="en-US" altLang="ja-JP" sz="2000"/>
              <a:t>110</a:t>
            </a:r>
            <a:r>
              <a:rPr lang="ja-JP" altLang="en-US" sz="2000"/>
              <a:t>万円を加えて</a:t>
            </a:r>
            <a:r>
              <a:rPr lang="en-US" altLang="ja-JP" sz="2000"/>
              <a:t>2,110</a:t>
            </a:r>
            <a:r>
              <a:rPr lang="ja-JP" altLang="en-US" sz="2000"/>
              <a:t>万円まで）は非</a:t>
            </a:r>
            <a:endParaRPr lang="en-US" altLang="ja-JP" sz="2000"/>
          </a:p>
          <a:p>
            <a:pPr eaLnBrk="1" hangingPunct="1">
              <a:spcBef>
                <a:spcPct val="0"/>
              </a:spcBef>
              <a:buFontTx/>
              <a:buNone/>
            </a:pPr>
            <a:r>
              <a:rPr lang="ja-JP" altLang="en-US" sz="2000"/>
              <a:t>　　　　課税である。</a:t>
            </a:r>
            <a:endParaRPr lang="en-US" altLang="ja-JP" sz="2000"/>
          </a:p>
          <a:p>
            <a:pPr eaLnBrk="1" hangingPunct="1">
              <a:spcBef>
                <a:spcPct val="0"/>
              </a:spcBef>
              <a:buFontTx/>
              <a:buNone/>
            </a:pPr>
            <a:r>
              <a:rPr lang="ja-JP" altLang="en-US" sz="2000"/>
              <a:t>　　　・婚姻期間が</a:t>
            </a:r>
            <a:r>
              <a:rPr lang="en-US" altLang="ja-JP" sz="2000"/>
              <a:t>20</a:t>
            </a:r>
            <a:r>
              <a:rPr lang="ja-JP" altLang="en-US" sz="2000"/>
              <a:t>年以上の夫婦間贈与に適用される。</a:t>
            </a:r>
            <a:endParaRPr lang="en-US" altLang="ja-JP" sz="2000"/>
          </a:p>
          <a:p>
            <a:pPr eaLnBrk="1" hangingPunct="1">
              <a:spcBef>
                <a:spcPct val="0"/>
              </a:spcBef>
              <a:buFontTx/>
              <a:buNone/>
            </a:pPr>
            <a:r>
              <a:rPr lang="ja-JP" altLang="en-US" sz="2000"/>
              <a:t>　　　・受贈者の居住用不動産、又は居住用不動産取得のための資金</a:t>
            </a:r>
            <a:endParaRPr lang="en-US" altLang="ja-JP" sz="2000"/>
          </a:p>
          <a:p>
            <a:pPr eaLnBrk="1" hangingPunct="1">
              <a:spcBef>
                <a:spcPct val="0"/>
              </a:spcBef>
              <a:buFontTx/>
              <a:buNone/>
            </a:pPr>
            <a:r>
              <a:rPr lang="ja-JP" altLang="en-US" sz="2000"/>
              <a:t>　　　　を贈与する場合である。</a:t>
            </a:r>
            <a:endParaRPr lang="en-US" altLang="ja-JP" sz="2000"/>
          </a:p>
          <a:p>
            <a:pPr eaLnBrk="1" hangingPunct="1">
              <a:spcBef>
                <a:spcPct val="0"/>
              </a:spcBef>
              <a:buFontTx/>
              <a:buNone/>
            </a:pPr>
            <a:endParaRPr lang="en-US" altLang="ja-JP" sz="2000"/>
          </a:p>
          <a:p>
            <a:pPr eaLnBrk="1" hangingPunct="1">
              <a:spcBef>
                <a:spcPct val="0"/>
              </a:spcBef>
              <a:buFontTx/>
              <a:buNone/>
            </a:pPr>
            <a:r>
              <a:rPr lang="ja-JP" altLang="en-US" sz="2000" b="1">
                <a:solidFill>
                  <a:srgbClr val="FF0000"/>
                </a:solidFill>
              </a:rPr>
              <a:t>　　　　　　　　</a:t>
            </a:r>
            <a:r>
              <a:rPr lang="ja-JP" altLang="en-US" sz="2400" b="1">
                <a:solidFill>
                  <a:srgbClr val="FF0000"/>
                </a:solidFill>
              </a:rPr>
              <a:t>詳細は税理士または税務署にご相談下さい</a:t>
            </a:r>
          </a:p>
          <a:p>
            <a:pPr eaLnBrk="1" hangingPunct="1">
              <a:spcBef>
                <a:spcPct val="0"/>
              </a:spcBef>
              <a:buFontTx/>
              <a:buNone/>
            </a:pPr>
            <a:endParaRPr lang="en-US" altLang="ja-JP" sz="2000"/>
          </a:p>
        </p:txBody>
      </p:sp>
      <p:sp>
        <p:nvSpPr>
          <p:cNvPr id="31748" name="Line 4"/>
          <p:cNvSpPr>
            <a:spLocks noChangeShapeType="1"/>
          </p:cNvSpPr>
          <p:nvPr/>
        </p:nvSpPr>
        <p:spPr bwMode="auto">
          <a:xfrm>
            <a:off x="604838" y="858838"/>
            <a:ext cx="79200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1749"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6A4934FF-0555-412F-96FD-8A3978B4147D}" type="slidenum">
              <a:rPr lang="en-US" altLang="ja-JP" sz="1400" smtClean="0"/>
              <a:pPr>
                <a:spcBef>
                  <a:spcPct val="0"/>
                </a:spcBef>
                <a:buFontTx/>
                <a:buNone/>
              </a:pPr>
              <a:t>26</a:t>
            </a:fld>
            <a:endParaRPr lang="en-US" altLang="ja-JP" sz="1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3"/>
          <p:cNvSpPr txBox="1">
            <a:spLocks noChangeArrowheads="1"/>
          </p:cNvSpPr>
          <p:nvPr/>
        </p:nvSpPr>
        <p:spPr bwMode="auto">
          <a:xfrm>
            <a:off x="539750" y="476250"/>
            <a:ext cx="8280400" cy="606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000"/>
              <a:t>＜参考＞　　相続税について　</a:t>
            </a:r>
            <a:endParaRPr lang="ja-JP" altLang="en-US" sz="1400"/>
          </a:p>
          <a:p>
            <a:pPr eaLnBrk="1" hangingPunct="1">
              <a:spcBef>
                <a:spcPct val="50000"/>
              </a:spcBef>
              <a:buFontTx/>
              <a:buNone/>
            </a:pPr>
            <a:r>
              <a:rPr lang="en-US" altLang="ja-JP" sz="1400"/>
              <a:t>1</a:t>
            </a:r>
            <a:r>
              <a:rPr lang="ja-JP" altLang="en-US" sz="1400"/>
              <a:t>）　基礎控除　：</a:t>
            </a:r>
            <a:r>
              <a:rPr lang="ja-JP" altLang="en-US" sz="1600"/>
              <a:t>　</a:t>
            </a:r>
            <a:r>
              <a:rPr lang="en-US" altLang="ja-JP" sz="1600"/>
              <a:t>3</a:t>
            </a:r>
            <a:r>
              <a:rPr lang="en-US" altLang="ja-JP" sz="1400"/>
              <a:t>,000</a:t>
            </a:r>
            <a:r>
              <a:rPr lang="ja-JP" altLang="en-US" sz="1400"/>
              <a:t>万円</a:t>
            </a:r>
            <a:r>
              <a:rPr lang="en-US" altLang="ja-JP" sz="1400"/>
              <a:t>+</a:t>
            </a:r>
            <a:r>
              <a:rPr lang="ja-JP" altLang="en-US" sz="1400"/>
              <a:t>（法定相続人数</a:t>
            </a:r>
            <a:r>
              <a:rPr lang="en-US" altLang="ja-JP" sz="1400"/>
              <a:t>×600</a:t>
            </a:r>
            <a:r>
              <a:rPr lang="ja-JP" altLang="en-US" sz="1400"/>
              <a:t>万円）　</a:t>
            </a:r>
            <a:endParaRPr lang="en-US" altLang="ja-JP" sz="1400"/>
          </a:p>
          <a:p>
            <a:pPr eaLnBrk="1" hangingPunct="1">
              <a:spcBef>
                <a:spcPct val="50000"/>
              </a:spcBef>
              <a:buFontTx/>
              <a:buNone/>
            </a:pPr>
            <a:r>
              <a:rPr lang="ja-JP" altLang="en-US" sz="1400"/>
              <a:t>　　　　　　　　　　　　養子の数の制限　：　実子がいる場合</a:t>
            </a:r>
            <a:r>
              <a:rPr lang="en-US" altLang="ja-JP" sz="1400"/>
              <a:t>1</a:t>
            </a:r>
            <a:r>
              <a:rPr lang="ja-JP" altLang="en-US" sz="1400"/>
              <a:t>名、いない場合</a:t>
            </a:r>
            <a:r>
              <a:rPr lang="en-US" altLang="ja-JP" sz="1400"/>
              <a:t>2</a:t>
            </a:r>
            <a:r>
              <a:rPr lang="ja-JP" altLang="en-US" sz="1400"/>
              <a:t>名まで。</a:t>
            </a:r>
          </a:p>
          <a:p>
            <a:pPr eaLnBrk="1" hangingPunct="1">
              <a:spcBef>
                <a:spcPct val="50000"/>
              </a:spcBef>
              <a:buFontTx/>
              <a:buNone/>
            </a:pPr>
            <a:endParaRPr lang="ja-JP" altLang="en-US" sz="1400"/>
          </a:p>
          <a:p>
            <a:pPr eaLnBrk="1" hangingPunct="1">
              <a:lnSpc>
                <a:spcPct val="30000"/>
              </a:lnSpc>
              <a:spcBef>
                <a:spcPct val="50000"/>
              </a:spcBef>
              <a:buFontTx/>
              <a:buNone/>
            </a:pPr>
            <a:r>
              <a:rPr lang="en-US" altLang="ja-JP" sz="1400"/>
              <a:t>2</a:t>
            </a:r>
            <a:r>
              <a:rPr lang="ja-JP" altLang="en-US" sz="1400"/>
              <a:t>）相続税課税価格の計算</a:t>
            </a:r>
          </a:p>
          <a:p>
            <a:pPr eaLnBrk="1" hangingPunct="1">
              <a:lnSpc>
                <a:spcPct val="80000"/>
              </a:lnSpc>
              <a:spcBef>
                <a:spcPct val="50000"/>
              </a:spcBef>
              <a:buFontTx/>
              <a:buNone/>
            </a:pPr>
            <a:r>
              <a:rPr lang="ja-JP" altLang="en-US" sz="1400"/>
              <a:t>　　　　　 本来の相続財産</a:t>
            </a:r>
          </a:p>
          <a:p>
            <a:pPr eaLnBrk="1" hangingPunct="1">
              <a:lnSpc>
                <a:spcPct val="50000"/>
              </a:lnSpc>
              <a:spcBef>
                <a:spcPct val="50000"/>
              </a:spcBef>
              <a:buFontTx/>
              <a:buNone/>
            </a:pPr>
            <a:r>
              <a:rPr lang="ja-JP" altLang="en-US" sz="1400"/>
              <a:t>　　　＋　みなし相続財産（死亡保険金・死亡退職金）・・・非課税限度額：</a:t>
            </a:r>
            <a:r>
              <a:rPr lang="en-US" altLang="ja-JP" sz="1400"/>
              <a:t>500</a:t>
            </a:r>
            <a:r>
              <a:rPr lang="ja-JP" altLang="en-US" sz="1400"/>
              <a:t>万円</a:t>
            </a:r>
            <a:r>
              <a:rPr lang="en-US" altLang="ja-JP" sz="1400"/>
              <a:t>×</a:t>
            </a:r>
            <a:r>
              <a:rPr lang="ja-JP" altLang="en-US" sz="1400"/>
              <a:t>法定相続人数</a:t>
            </a:r>
          </a:p>
          <a:p>
            <a:pPr eaLnBrk="1" hangingPunct="1">
              <a:lnSpc>
                <a:spcPct val="50000"/>
              </a:lnSpc>
              <a:spcBef>
                <a:spcPct val="50000"/>
              </a:spcBef>
              <a:buFontTx/>
              <a:buNone/>
            </a:pPr>
            <a:r>
              <a:rPr lang="ja-JP" altLang="en-US" sz="1400"/>
              <a:t>　　　－　非課税財産（墓地・墓碑・神仏壇、神仏具などの祭祀財産）</a:t>
            </a:r>
          </a:p>
          <a:p>
            <a:pPr eaLnBrk="1" hangingPunct="1">
              <a:lnSpc>
                <a:spcPct val="50000"/>
              </a:lnSpc>
              <a:spcBef>
                <a:spcPct val="50000"/>
              </a:spcBef>
              <a:buFontTx/>
              <a:buNone/>
            </a:pPr>
            <a:r>
              <a:rPr lang="ja-JP" altLang="en-US" sz="1400"/>
              <a:t>　　　－　債務</a:t>
            </a:r>
          </a:p>
          <a:p>
            <a:pPr eaLnBrk="1" hangingPunct="1">
              <a:lnSpc>
                <a:spcPct val="50000"/>
              </a:lnSpc>
              <a:spcBef>
                <a:spcPct val="50000"/>
              </a:spcBef>
              <a:buFontTx/>
              <a:buNone/>
            </a:pPr>
            <a:r>
              <a:rPr lang="ja-JP" altLang="en-US" sz="1400"/>
              <a:t>　　　－　葬式費用（ただし、墓地・墓碑等の購入費用、香典返しの費用は含まれない）</a:t>
            </a:r>
          </a:p>
          <a:p>
            <a:pPr eaLnBrk="1" hangingPunct="1">
              <a:lnSpc>
                <a:spcPct val="50000"/>
              </a:lnSpc>
              <a:spcBef>
                <a:spcPct val="50000"/>
              </a:spcBef>
              <a:buFontTx/>
              <a:buNone/>
            </a:pPr>
            <a:r>
              <a:rPr lang="ja-JP" altLang="en-US" sz="1400"/>
              <a:t>　　　＋　相続開始前</a:t>
            </a:r>
            <a:r>
              <a:rPr lang="en-US" altLang="ja-JP" sz="1400"/>
              <a:t>3</a:t>
            </a:r>
            <a:r>
              <a:rPr lang="ja-JP" altLang="en-US" sz="1400"/>
              <a:t>年以内の贈与</a:t>
            </a:r>
          </a:p>
          <a:p>
            <a:pPr eaLnBrk="1" hangingPunct="1">
              <a:lnSpc>
                <a:spcPct val="50000"/>
              </a:lnSpc>
              <a:spcBef>
                <a:spcPct val="50000"/>
              </a:spcBef>
              <a:buFontTx/>
              <a:buNone/>
            </a:pPr>
            <a:r>
              <a:rPr lang="ja-JP" altLang="en-US" sz="1400"/>
              <a:t>　　　＋　相続時精算課税制度*による贈与</a:t>
            </a:r>
            <a:endParaRPr lang="en-US" altLang="ja-JP" sz="1400"/>
          </a:p>
          <a:p>
            <a:pPr eaLnBrk="1" hangingPunct="1">
              <a:lnSpc>
                <a:spcPct val="50000"/>
              </a:lnSpc>
              <a:spcBef>
                <a:spcPct val="50000"/>
              </a:spcBef>
              <a:buFontTx/>
              <a:buNone/>
            </a:pPr>
            <a:r>
              <a:rPr lang="ja-JP" altLang="en-US" sz="1400"/>
              <a:t>　　　　　　＊相続時精算課税制度：親</a:t>
            </a:r>
            <a:r>
              <a:rPr lang="en-US" altLang="ja-JP" sz="1400"/>
              <a:t>60</a:t>
            </a:r>
            <a:r>
              <a:rPr lang="ja-JP" altLang="en-US" sz="1400"/>
              <a:t>歳以上、</a:t>
            </a:r>
            <a:r>
              <a:rPr lang="en-US" altLang="ja-JP" sz="1400"/>
              <a:t>20</a:t>
            </a:r>
            <a:r>
              <a:rPr lang="ja-JP" altLang="en-US" sz="1400"/>
              <a:t>歳以上の子及び孫で、</a:t>
            </a:r>
            <a:r>
              <a:rPr lang="en-US" altLang="ja-JP" sz="1400"/>
              <a:t>2,500</a:t>
            </a:r>
            <a:r>
              <a:rPr lang="ja-JP" altLang="en-US" sz="1400"/>
              <a:t>万円までは非課税。　</a:t>
            </a:r>
            <a:endParaRPr lang="en-US" altLang="ja-JP" sz="1400"/>
          </a:p>
          <a:p>
            <a:pPr eaLnBrk="1" hangingPunct="1">
              <a:lnSpc>
                <a:spcPct val="70000"/>
              </a:lnSpc>
              <a:spcBef>
                <a:spcPct val="50000"/>
              </a:spcBef>
              <a:buFontTx/>
              <a:buNone/>
            </a:pPr>
            <a:r>
              <a:rPr lang="ja-JP" altLang="en-US" sz="1400"/>
              <a:t>　　　　　　　　　　　　　　　　　　　　　　　超過した分は一律</a:t>
            </a:r>
            <a:r>
              <a:rPr lang="en-US" altLang="ja-JP" sz="1400"/>
              <a:t>20%</a:t>
            </a:r>
            <a:r>
              <a:rPr lang="ja-JP" altLang="en-US" sz="1400"/>
              <a:t>課税。相続時に精算。</a:t>
            </a:r>
          </a:p>
          <a:p>
            <a:pPr eaLnBrk="1" hangingPunct="1">
              <a:lnSpc>
                <a:spcPct val="50000"/>
              </a:lnSpc>
              <a:spcBef>
                <a:spcPct val="50000"/>
              </a:spcBef>
              <a:buFontTx/>
              <a:buNone/>
            </a:pPr>
            <a:endParaRPr lang="ja-JP" altLang="en-US" sz="1400"/>
          </a:p>
          <a:p>
            <a:pPr eaLnBrk="1" hangingPunct="1">
              <a:lnSpc>
                <a:spcPct val="40000"/>
              </a:lnSpc>
              <a:spcBef>
                <a:spcPct val="50000"/>
              </a:spcBef>
              <a:buFontTx/>
              <a:buNone/>
            </a:pPr>
            <a:r>
              <a:rPr lang="en-US" altLang="ja-JP" sz="1400"/>
              <a:t>3</a:t>
            </a:r>
            <a:r>
              <a:rPr lang="ja-JP" altLang="en-US" sz="1400"/>
              <a:t>）相続税がかからない場合は、相続税の申告は不要。</a:t>
            </a:r>
          </a:p>
          <a:p>
            <a:pPr eaLnBrk="1" hangingPunct="1">
              <a:lnSpc>
                <a:spcPct val="40000"/>
              </a:lnSpc>
              <a:spcBef>
                <a:spcPct val="50000"/>
              </a:spcBef>
              <a:buFontTx/>
              <a:buNone/>
            </a:pPr>
            <a:endParaRPr lang="ja-JP" altLang="en-US" sz="1400"/>
          </a:p>
          <a:p>
            <a:pPr eaLnBrk="1" hangingPunct="1">
              <a:lnSpc>
                <a:spcPct val="40000"/>
              </a:lnSpc>
              <a:spcBef>
                <a:spcPct val="50000"/>
              </a:spcBef>
              <a:buFontTx/>
              <a:buNone/>
            </a:pPr>
            <a:r>
              <a:rPr lang="en-US" altLang="ja-JP" sz="1400"/>
              <a:t>4</a:t>
            </a:r>
            <a:r>
              <a:rPr lang="ja-JP" altLang="en-US" sz="1400"/>
              <a:t>）特例や税額控除を受ける場合は、相続税がかからなくても、相続税の申告が必要。</a:t>
            </a:r>
          </a:p>
          <a:p>
            <a:pPr eaLnBrk="1" hangingPunct="1">
              <a:lnSpc>
                <a:spcPct val="60000"/>
              </a:lnSpc>
              <a:spcBef>
                <a:spcPct val="50000"/>
              </a:spcBef>
              <a:buFontTx/>
              <a:buNone/>
            </a:pPr>
            <a:r>
              <a:rPr lang="ja-JP" altLang="en-US" sz="1400"/>
              <a:t>　　・特定居住用宅地と特定事業用宅地の相続税特例</a:t>
            </a:r>
          </a:p>
          <a:p>
            <a:pPr eaLnBrk="1" hangingPunct="1">
              <a:lnSpc>
                <a:spcPct val="50000"/>
              </a:lnSpc>
              <a:spcBef>
                <a:spcPct val="50000"/>
              </a:spcBef>
              <a:buFontTx/>
              <a:buNone/>
            </a:pPr>
            <a:r>
              <a:rPr lang="ja-JP" altLang="en-US" sz="1400"/>
              <a:t>　　・配偶者控除、未成年者控除、障害者控除等の税額控除</a:t>
            </a:r>
          </a:p>
          <a:p>
            <a:pPr eaLnBrk="1" hangingPunct="1">
              <a:lnSpc>
                <a:spcPct val="50000"/>
              </a:lnSpc>
              <a:spcBef>
                <a:spcPct val="50000"/>
              </a:spcBef>
              <a:buFontTx/>
              <a:buNone/>
            </a:pPr>
            <a:endParaRPr lang="ja-JP" altLang="en-US" sz="1400"/>
          </a:p>
          <a:p>
            <a:pPr eaLnBrk="1" hangingPunct="1">
              <a:lnSpc>
                <a:spcPct val="50000"/>
              </a:lnSpc>
              <a:spcBef>
                <a:spcPct val="50000"/>
              </a:spcBef>
              <a:buFontTx/>
              <a:buNone/>
            </a:pPr>
            <a:r>
              <a:rPr lang="ja-JP" altLang="en-US" sz="1400"/>
              <a:t>　</a:t>
            </a:r>
            <a:r>
              <a:rPr lang="ja-JP" altLang="en-US" sz="1600"/>
              <a:t>◎　年間の死亡者　：　約</a:t>
            </a:r>
            <a:r>
              <a:rPr lang="en-US" altLang="ja-JP" sz="1600"/>
              <a:t>120</a:t>
            </a:r>
            <a:r>
              <a:rPr lang="ja-JP" altLang="en-US" sz="1600"/>
              <a:t>万人　　</a:t>
            </a:r>
            <a:endParaRPr lang="en-US" altLang="ja-JP" sz="1600"/>
          </a:p>
          <a:p>
            <a:pPr eaLnBrk="1" hangingPunct="1">
              <a:lnSpc>
                <a:spcPct val="50000"/>
              </a:lnSpc>
              <a:spcBef>
                <a:spcPct val="50000"/>
              </a:spcBef>
              <a:buFontTx/>
              <a:buNone/>
            </a:pPr>
            <a:r>
              <a:rPr lang="ja-JP" altLang="en-US" sz="1600"/>
              <a:t>　　 　相続税を支払う割合　：　死亡者の</a:t>
            </a:r>
            <a:r>
              <a:rPr lang="en-US" altLang="ja-JP" sz="1600"/>
              <a:t>8%</a:t>
            </a:r>
            <a:r>
              <a:rPr lang="ja-JP" altLang="en-US" sz="1600"/>
              <a:t>程度の見込み</a:t>
            </a:r>
            <a:endParaRPr lang="en-US" altLang="ja-JP" sz="1600"/>
          </a:p>
          <a:p>
            <a:pPr eaLnBrk="1" hangingPunct="1">
              <a:lnSpc>
                <a:spcPct val="50000"/>
              </a:lnSpc>
              <a:spcBef>
                <a:spcPct val="50000"/>
              </a:spcBef>
              <a:buFontTx/>
              <a:buNone/>
            </a:pPr>
            <a:endParaRPr lang="ja-JP" altLang="en-US" sz="1800">
              <a:solidFill>
                <a:srgbClr val="0033CC"/>
              </a:solidFill>
            </a:endParaRPr>
          </a:p>
        </p:txBody>
      </p:sp>
      <p:pic>
        <p:nvPicPr>
          <p:cNvPr id="32771" name="Picture 39" descr="MCj039702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9438" y="115888"/>
            <a:ext cx="1890712" cy="202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E33C7B40-E7EE-4B9C-8512-73C7E4361EFC}" type="slidenum">
              <a:rPr lang="en-US" altLang="ja-JP" sz="1400" smtClean="0"/>
              <a:pPr>
                <a:spcBef>
                  <a:spcPct val="0"/>
                </a:spcBef>
                <a:buFontTx/>
                <a:buNone/>
              </a:pPr>
              <a:t>27</a:t>
            </a:fld>
            <a:endParaRPr lang="en-US" altLang="ja-JP" sz="1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568325" y="101600"/>
            <a:ext cx="78486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000"/>
              <a:t>＜参考＞　　公正証書遺言の作成手数料について</a:t>
            </a:r>
          </a:p>
          <a:p>
            <a:pPr eaLnBrk="1" hangingPunct="1">
              <a:spcBef>
                <a:spcPct val="50000"/>
              </a:spcBef>
              <a:buFontTx/>
              <a:buNone/>
            </a:pPr>
            <a:r>
              <a:rPr lang="ja-JP" altLang="en-US" sz="1200"/>
              <a:t>　契約や法律行為に係る証書作成の手数料は、原則として、その目的価額により定められています（手数料令９条）。</a:t>
            </a:r>
            <a:br>
              <a:rPr lang="ja-JP" altLang="en-US" sz="1200"/>
            </a:br>
            <a:r>
              <a:rPr lang="ja-JP" altLang="en-US" sz="1200"/>
              <a:t>　目的価額というのは、その行為によって得られる一方の利益、相手からみれば、その行為により負担する不利益ないし</a:t>
            </a:r>
            <a:br>
              <a:rPr lang="en-US" altLang="ja-JP" sz="1200"/>
            </a:br>
            <a:r>
              <a:rPr lang="ja-JP" altLang="en-US" sz="1200"/>
              <a:t>　義務を金銭で評価したものです。目的価額は、公証人が証書の作成に着手した時を基準として算定します。　</a:t>
            </a:r>
          </a:p>
          <a:p>
            <a:pPr eaLnBrk="1" hangingPunct="1">
              <a:spcBef>
                <a:spcPct val="50000"/>
              </a:spcBef>
              <a:buFontTx/>
              <a:buNone/>
            </a:pPr>
            <a:r>
              <a:rPr lang="en-US" altLang="ja-JP" sz="1300"/>
              <a:t>【</a:t>
            </a:r>
            <a:r>
              <a:rPr lang="ja-JP" altLang="en-US" sz="1300"/>
              <a:t>法律行為に係る証書作成の手数料</a:t>
            </a:r>
            <a:r>
              <a:rPr lang="en-US" altLang="ja-JP" sz="1300"/>
              <a:t>】</a:t>
            </a:r>
            <a:r>
              <a:rPr lang="en-US" altLang="ja-JP" sz="1200"/>
              <a:t> </a:t>
            </a:r>
          </a:p>
          <a:p>
            <a:pPr eaLnBrk="1" hangingPunct="1">
              <a:spcBef>
                <a:spcPct val="50000"/>
              </a:spcBef>
              <a:buFontTx/>
              <a:buNone/>
            </a:pPr>
            <a:endParaRPr lang="en-US" altLang="ja-JP" sz="1200"/>
          </a:p>
        </p:txBody>
      </p:sp>
      <p:graphicFrame>
        <p:nvGraphicFramePr>
          <p:cNvPr id="48211" name="Group 83">
            <a:extLst>
              <a:ext uri="{FF2B5EF4-FFF2-40B4-BE49-F238E27FC236}">
                <a16:creationId xmlns:a16="http://schemas.microsoft.com/office/drawing/2014/main" id="{737EF920-9C4C-4C67-9AE7-3A1B474C9554}"/>
              </a:ext>
            </a:extLst>
          </p:cNvPr>
          <p:cNvGraphicFramePr>
            <a:graphicFrameLocks noGrp="1"/>
          </p:cNvGraphicFramePr>
          <p:nvPr/>
        </p:nvGraphicFramePr>
        <p:xfrm>
          <a:off x="827088" y="1412875"/>
          <a:ext cx="7345362" cy="3113088"/>
        </p:xfrm>
        <a:graphic>
          <a:graphicData uri="http://schemas.openxmlformats.org/drawingml/2006/table">
            <a:tbl>
              <a:tblPr/>
              <a:tblGrid>
                <a:gridCol w="3673475">
                  <a:extLst>
                    <a:ext uri="{9D8B030D-6E8A-4147-A177-3AD203B41FA5}">
                      <a16:colId xmlns:a16="http://schemas.microsoft.com/office/drawing/2014/main" val="20000"/>
                    </a:ext>
                  </a:extLst>
                </a:gridCol>
                <a:gridCol w="3671887">
                  <a:extLst>
                    <a:ext uri="{9D8B030D-6E8A-4147-A177-3AD203B41FA5}">
                      <a16:colId xmlns:a16="http://schemas.microsoft.com/office/drawing/2014/main" val="20001"/>
                    </a:ext>
                  </a:extLst>
                </a:gridCol>
              </a:tblGrid>
              <a:tr h="28888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目的の価額</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手　数　料 </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73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１００万円以下 </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５０００円 </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3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１００万円を超え２００万円以下 </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７０００円</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886">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２００万円を超え５００万円以下 </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１１０００円</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3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５００万円を超え１０００万円以下 </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１７０００円</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8886">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１０００万円を超え３０００万円以下 </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２３０００円</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73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３０００万円を超え５０００万円以下 </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２９０００円</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4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５０００万円を超え１億円以下 </a:t>
                      </a:r>
                    </a:p>
                  </a:txBody>
                  <a:tcPr marT="45714" marB="45714"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４３０００円</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74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１億円を超え３億円以下</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４３０００円に５０００万円までごとに、１３０００円を加算</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4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３億円を超え１０億円以下</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９５０００円に５０００万円までごとに、１１０００円を加算</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74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１０億円を超える場合</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２４９０００円に５０００万円までごとに、８０００円を加算</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33833" name="Text Box 84"/>
          <p:cNvSpPr txBox="1">
            <a:spLocks noChangeArrowheads="1"/>
          </p:cNvSpPr>
          <p:nvPr/>
        </p:nvSpPr>
        <p:spPr bwMode="auto">
          <a:xfrm>
            <a:off x="611188" y="4581525"/>
            <a:ext cx="7777162"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50000"/>
              </a:spcBef>
              <a:buFontTx/>
              <a:buNone/>
            </a:pPr>
            <a:r>
              <a:rPr lang="ja-JP" altLang="en-US" sz="1200"/>
              <a:t>・数個の法律行為が１通の証書に記載されている場合には、それぞれの法律行為ごとに別々に手数料を計算し、その　</a:t>
            </a:r>
            <a:br>
              <a:rPr lang="en-US" altLang="ja-JP" sz="1200"/>
            </a:br>
            <a:r>
              <a:rPr lang="ja-JP" altLang="en-US" sz="1200"/>
              <a:t>　合計額がその証書の手数料になります。遺言は、相続人・受遺者ごとに別個の法律行為になります。したがって、各相</a:t>
            </a:r>
            <a:br>
              <a:rPr lang="en-US" altLang="ja-JP" sz="1200"/>
            </a:br>
            <a:r>
              <a:rPr lang="ja-JP" altLang="en-US" sz="1200"/>
              <a:t>　続人・受遺者ごとに相続させ又は遺贈する財産の価額により目的価額を算出し、それぞれの手数料を算定し、その</a:t>
            </a:r>
            <a:br>
              <a:rPr lang="en-US" altLang="ja-JP" sz="1200"/>
            </a:br>
            <a:r>
              <a:rPr lang="ja-JP" altLang="en-US" sz="1200"/>
              <a:t>　合計額がその証書の手数料の額となります。また、遺言加算という特別の手数料を定めており、１通の遺言公正証書</a:t>
            </a:r>
            <a:br>
              <a:rPr lang="en-US" altLang="ja-JP" sz="1200"/>
            </a:br>
            <a:r>
              <a:rPr lang="ja-JP" altLang="en-US" sz="1200"/>
              <a:t>　における目的価額の合計額が１億円を超えないときは、１万１０００円を加算すると規定しています。</a:t>
            </a:r>
          </a:p>
          <a:p>
            <a:pPr eaLnBrk="1" hangingPunct="1">
              <a:lnSpc>
                <a:spcPct val="70000"/>
              </a:lnSpc>
              <a:spcBef>
                <a:spcPct val="50000"/>
              </a:spcBef>
              <a:buFontTx/>
              <a:buNone/>
            </a:pPr>
            <a:r>
              <a:rPr lang="ja-JP" altLang="en-US" sz="1200"/>
              <a:t>・祭祀の主宰者の指定は、算定不能の法律行為を目的とするものとして、手数料は１万１０００円となりますが、遺言執</a:t>
            </a:r>
            <a:br>
              <a:rPr lang="en-US" altLang="ja-JP" sz="1200"/>
            </a:br>
            <a:r>
              <a:rPr lang="ja-JP" altLang="en-US" sz="1200"/>
              <a:t>　行者の指定などの従属的法律行為を同一証書に記載する場合には、手数料は不要です。</a:t>
            </a:r>
            <a:r>
              <a:rPr lang="ja-JP" altLang="en-US" sz="1800"/>
              <a:t>  </a:t>
            </a:r>
          </a:p>
          <a:p>
            <a:pPr eaLnBrk="1" hangingPunct="1">
              <a:lnSpc>
                <a:spcPct val="90000"/>
              </a:lnSpc>
              <a:spcBef>
                <a:spcPct val="50000"/>
              </a:spcBef>
              <a:buFontTx/>
              <a:buNone/>
            </a:pPr>
            <a:r>
              <a:rPr lang="ja-JP" altLang="en-US" sz="1200"/>
              <a:t>・証書の用紙代</a:t>
            </a:r>
            <a:br>
              <a:rPr lang="ja-JP" altLang="en-US" sz="1200"/>
            </a:br>
            <a:r>
              <a:rPr lang="ja-JP" altLang="en-US" sz="1200"/>
              <a:t>　法律行為についての公正証書を作成した場合に、法務省令で定める証書の枚数が４枚（横書きの場合は３枚）を超え</a:t>
            </a:r>
            <a:br>
              <a:rPr lang="en-US" altLang="ja-JP" sz="1200"/>
            </a:br>
            <a:r>
              <a:rPr lang="ja-JP" altLang="en-US" sz="1200"/>
              <a:t>　るときは、超過枚数１枚ごとに２５０円を加算します（手数料令第</a:t>
            </a:r>
            <a:r>
              <a:rPr lang="en-US" altLang="ja-JP" sz="1200"/>
              <a:t>25</a:t>
            </a:r>
            <a:r>
              <a:rPr lang="ja-JP" altLang="en-US" sz="1200"/>
              <a:t>条）。法律行為に係る公正証書の作成手数料は、　</a:t>
            </a:r>
            <a:br>
              <a:rPr lang="en-US" altLang="ja-JP" sz="1200"/>
            </a:br>
            <a:r>
              <a:rPr lang="ja-JP" altLang="en-US" sz="1200"/>
              <a:t>　目的価額により算定しますが、証書の枚数が多くなる場合について、手数料の加算を認めたものです。</a:t>
            </a:r>
          </a:p>
        </p:txBody>
      </p:sp>
      <p:sp>
        <p:nvSpPr>
          <p:cNvPr id="33834"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4CA1851-072A-4122-9A25-9925D72BBF02}" type="slidenum">
              <a:rPr lang="en-US" altLang="ja-JP" sz="1400" smtClean="0"/>
              <a:pPr>
                <a:spcBef>
                  <a:spcPct val="0"/>
                </a:spcBef>
                <a:buFontTx/>
                <a:buNone/>
              </a:pPr>
              <a:t>28</a:t>
            </a:fld>
            <a:endParaRPr lang="en-US" altLang="ja-JP"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684213" y="203200"/>
            <a:ext cx="7920037"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FontTx/>
              <a:buNone/>
            </a:pPr>
            <a:r>
              <a:rPr lang="ja-JP" altLang="en-US" sz="2400"/>
              <a:t>＜目　　次＞</a:t>
            </a:r>
          </a:p>
          <a:p>
            <a:pPr>
              <a:spcBef>
                <a:spcPct val="50000"/>
              </a:spcBef>
              <a:buFontTx/>
              <a:buNone/>
            </a:pPr>
            <a:endParaRPr lang="ja-JP" altLang="en-US" sz="1000"/>
          </a:p>
          <a:p>
            <a:pPr lvl="1">
              <a:lnSpc>
                <a:spcPct val="80000"/>
              </a:lnSpc>
              <a:spcBef>
                <a:spcPct val="50000"/>
              </a:spcBef>
              <a:buFontTx/>
              <a:buNone/>
            </a:pPr>
            <a:r>
              <a:rPr lang="ja-JP" altLang="en-US" sz="1600">
                <a:solidFill>
                  <a:srgbClr val="000000"/>
                </a:solidFill>
              </a:rPr>
              <a:t>１６－１．どの遺言書を選びますか　　　        </a:t>
            </a:r>
            <a:r>
              <a:rPr lang="ja-JP" altLang="en-US" sz="1600"/>
              <a:t> ・・・・・・・・・・・・・・・・・・・・ </a:t>
            </a:r>
            <a:r>
              <a:rPr lang="ja-JP" altLang="en-US" sz="1600">
                <a:solidFill>
                  <a:srgbClr val="000000"/>
                </a:solidFill>
              </a:rPr>
              <a:t>        </a:t>
            </a:r>
            <a:r>
              <a:rPr lang="en-US" altLang="ja-JP" sz="1600">
                <a:solidFill>
                  <a:srgbClr val="000000"/>
                </a:solidFill>
              </a:rPr>
              <a:t>20</a:t>
            </a:r>
            <a:r>
              <a:rPr lang="ja-JP" altLang="en-US" sz="1600">
                <a:solidFill>
                  <a:srgbClr val="000000"/>
                </a:solidFill>
              </a:rPr>
              <a:t>　</a:t>
            </a:r>
            <a:r>
              <a:rPr lang="ja-JP" altLang="en-US" sz="1200">
                <a:solidFill>
                  <a:srgbClr val="000000"/>
                </a:solidFill>
              </a:rPr>
              <a:t>頁</a:t>
            </a:r>
            <a:endParaRPr lang="en-US" altLang="ja-JP" sz="1200">
              <a:solidFill>
                <a:srgbClr val="000000"/>
              </a:solidFill>
            </a:endParaRPr>
          </a:p>
          <a:p>
            <a:pPr lvl="1">
              <a:lnSpc>
                <a:spcPct val="80000"/>
              </a:lnSpc>
              <a:spcBef>
                <a:spcPct val="50000"/>
              </a:spcBef>
              <a:buFontTx/>
              <a:buNone/>
            </a:pPr>
            <a:r>
              <a:rPr lang="ja-JP" altLang="en-US" sz="1600">
                <a:solidFill>
                  <a:srgbClr val="000000"/>
                </a:solidFill>
              </a:rPr>
              <a:t>１６－２．どの遺言書を選びますか</a:t>
            </a:r>
            <a:r>
              <a:rPr lang="ja-JP" altLang="en-US" sz="1600"/>
              <a:t>	           ・・・・・・・・・・・・・・・・・・・・         </a:t>
            </a:r>
            <a:r>
              <a:rPr lang="en-US" altLang="ja-JP" sz="1600"/>
              <a:t>21</a:t>
            </a:r>
          </a:p>
          <a:p>
            <a:pPr lvl="1">
              <a:lnSpc>
                <a:spcPct val="80000"/>
              </a:lnSpc>
              <a:spcBef>
                <a:spcPct val="50000"/>
              </a:spcBef>
              <a:buFontTx/>
              <a:buNone/>
            </a:pPr>
            <a:r>
              <a:rPr lang="ja-JP" altLang="en-US" sz="1600"/>
              <a:t>１７．元気なうちに遺言書を作りましょう         ・・・・・・・・・・・・・・・・・・・・ 　      </a:t>
            </a:r>
            <a:r>
              <a:rPr lang="en-US" altLang="ja-JP" sz="1600"/>
              <a:t>22</a:t>
            </a:r>
            <a:r>
              <a:rPr lang="ja-JP" altLang="en-US" sz="1600"/>
              <a:t>　</a:t>
            </a:r>
          </a:p>
          <a:p>
            <a:pPr lvl="1">
              <a:lnSpc>
                <a:spcPct val="80000"/>
              </a:lnSpc>
              <a:spcBef>
                <a:spcPct val="50000"/>
              </a:spcBef>
              <a:buFontTx/>
              <a:buNone/>
            </a:pPr>
            <a:r>
              <a:rPr lang="ja-JP" altLang="en-US" sz="1600"/>
              <a:t>１８．誰に相談すれば良いですか？	           ・・・・・・・・・・・・・・・・・・・・ 　      </a:t>
            </a:r>
            <a:r>
              <a:rPr lang="en-US" altLang="ja-JP" sz="1600"/>
              <a:t>23</a:t>
            </a:r>
            <a:r>
              <a:rPr lang="ja-JP" altLang="en-US" sz="1600"/>
              <a:t>　</a:t>
            </a:r>
          </a:p>
          <a:p>
            <a:pPr lvl="1">
              <a:lnSpc>
                <a:spcPct val="80000"/>
              </a:lnSpc>
              <a:spcBef>
                <a:spcPct val="50000"/>
              </a:spcBef>
              <a:buFontTx/>
              <a:buNone/>
            </a:pPr>
            <a:r>
              <a:rPr lang="ja-JP" altLang="en-US" sz="1600"/>
              <a:t>１９．効果的な生前贈与</a:t>
            </a:r>
            <a:r>
              <a:rPr lang="en-US" altLang="ja-JP" sz="1600"/>
              <a:t>(</a:t>
            </a:r>
            <a:r>
              <a:rPr lang="ja-JP" altLang="en-US" sz="1600"/>
              <a:t>非課税制度）対策    ・・・・・・・・・・・・・・・・・・・・         </a:t>
            </a:r>
            <a:r>
              <a:rPr lang="en-US" altLang="ja-JP" sz="1600"/>
              <a:t>24</a:t>
            </a:r>
            <a:r>
              <a:rPr lang="ja-JP" altLang="en-US" sz="1600"/>
              <a:t>　</a:t>
            </a:r>
          </a:p>
          <a:p>
            <a:pPr lvl="1">
              <a:lnSpc>
                <a:spcPct val="80000"/>
              </a:lnSpc>
              <a:spcBef>
                <a:spcPct val="50000"/>
              </a:spcBef>
              <a:buFontTx/>
              <a:buNone/>
            </a:pPr>
            <a:r>
              <a:rPr lang="ja-JP" altLang="en-US" sz="1600"/>
              <a:t>２０．生前贈与</a:t>
            </a:r>
            <a:r>
              <a:rPr lang="en-US" altLang="ja-JP" sz="1600"/>
              <a:t>(</a:t>
            </a:r>
            <a:r>
              <a:rPr lang="ja-JP" altLang="en-US" sz="1600"/>
              <a:t>非課税制度</a:t>
            </a:r>
            <a:r>
              <a:rPr lang="en-US" altLang="ja-JP" sz="1600"/>
              <a:t>)</a:t>
            </a:r>
            <a:r>
              <a:rPr lang="ja-JP" altLang="en-US" sz="1600"/>
              <a:t>の活用</a:t>
            </a:r>
            <a:r>
              <a:rPr lang="en-US" altLang="ja-JP" sz="1600"/>
              <a:t>(</a:t>
            </a:r>
            <a:r>
              <a:rPr lang="ja-JP" altLang="en-US" sz="1600"/>
              <a:t>１</a:t>
            </a:r>
            <a:r>
              <a:rPr lang="en-US" altLang="ja-JP" sz="1600"/>
              <a:t>)</a:t>
            </a:r>
            <a:r>
              <a:rPr lang="ja-JP" altLang="en-US" sz="1600"/>
              <a:t>　　      ・・・・・・・・・・・・・・・・・・・・        </a:t>
            </a:r>
            <a:r>
              <a:rPr lang="en-US" altLang="ja-JP" sz="1600"/>
              <a:t>25</a:t>
            </a:r>
          </a:p>
          <a:p>
            <a:pPr lvl="1">
              <a:lnSpc>
                <a:spcPct val="80000"/>
              </a:lnSpc>
              <a:spcBef>
                <a:spcPct val="50000"/>
              </a:spcBef>
              <a:buFontTx/>
              <a:buNone/>
            </a:pPr>
            <a:r>
              <a:rPr lang="ja-JP" altLang="en-US" sz="1600"/>
              <a:t>２１．生前贈与</a:t>
            </a:r>
            <a:r>
              <a:rPr lang="en-US" altLang="ja-JP" sz="1600"/>
              <a:t>(</a:t>
            </a:r>
            <a:r>
              <a:rPr lang="ja-JP" altLang="en-US" sz="1600"/>
              <a:t>非課税制度</a:t>
            </a:r>
            <a:r>
              <a:rPr lang="en-US" altLang="ja-JP" sz="1600"/>
              <a:t>)</a:t>
            </a:r>
            <a:r>
              <a:rPr lang="ja-JP" altLang="en-US" sz="1600"/>
              <a:t>の活用</a:t>
            </a:r>
            <a:r>
              <a:rPr lang="en-US" altLang="ja-JP" sz="1600"/>
              <a:t>(</a:t>
            </a:r>
            <a:r>
              <a:rPr lang="ja-JP" altLang="en-US" sz="1600"/>
              <a:t>２</a:t>
            </a:r>
            <a:r>
              <a:rPr lang="en-US" altLang="ja-JP" sz="1600"/>
              <a:t>)</a:t>
            </a:r>
            <a:r>
              <a:rPr lang="ja-JP" altLang="en-US" sz="1600"/>
              <a:t>　　　　 ・・・・・・・・・・・・・・・・・・・・　　　  </a:t>
            </a:r>
            <a:r>
              <a:rPr lang="en-US" altLang="ja-JP" sz="1600"/>
              <a:t>26</a:t>
            </a:r>
          </a:p>
          <a:p>
            <a:pPr lvl="1">
              <a:lnSpc>
                <a:spcPct val="80000"/>
              </a:lnSpc>
              <a:spcBef>
                <a:spcPct val="50000"/>
              </a:spcBef>
              <a:buFontTx/>
              <a:buNone/>
            </a:pPr>
            <a:r>
              <a:rPr lang="ja-JP" altLang="en-US" sz="1600"/>
              <a:t>＜参考＞相続税について　　	            ・・・・・・・・・・・・・・・・・・・・　　    </a:t>
            </a:r>
            <a:r>
              <a:rPr lang="en-US" altLang="ja-JP" sz="1600"/>
              <a:t>27</a:t>
            </a:r>
          </a:p>
          <a:p>
            <a:pPr lvl="1">
              <a:lnSpc>
                <a:spcPct val="80000"/>
              </a:lnSpc>
              <a:spcBef>
                <a:spcPct val="50000"/>
              </a:spcBef>
              <a:buFontTx/>
              <a:buNone/>
            </a:pPr>
            <a:r>
              <a:rPr lang="ja-JP" altLang="en-US" sz="1600"/>
              <a:t>＜参考＞公正証書遺言の作成手数料について　・・・・・・・・・・・・・・・・・ 　      </a:t>
            </a:r>
            <a:r>
              <a:rPr lang="en-US" altLang="ja-JP" sz="1600"/>
              <a:t>28</a:t>
            </a:r>
          </a:p>
          <a:p>
            <a:pPr lvl="1">
              <a:lnSpc>
                <a:spcPct val="80000"/>
              </a:lnSpc>
              <a:spcBef>
                <a:spcPct val="50000"/>
              </a:spcBef>
              <a:buFontTx/>
              <a:buNone/>
            </a:pPr>
            <a:r>
              <a:rPr lang="ja-JP" altLang="en-US" sz="1600"/>
              <a:t>  ●語句の説明（１）　　　　　　　　　　　　　　　    ・・・・・・・・・・・・・・・・・・・・ 　     </a:t>
            </a:r>
            <a:r>
              <a:rPr lang="en-US" altLang="ja-JP" sz="1600"/>
              <a:t>29</a:t>
            </a:r>
          </a:p>
          <a:p>
            <a:pPr lvl="1">
              <a:lnSpc>
                <a:spcPct val="80000"/>
              </a:lnSpc>
              <a:spcBef>
                <a:spcPct val="50000"/>
              </a:spcBef>
              <a:buFontTx/>
              <a:buNone/>
            </a:pPr>
            <a:r>
              <a:rPr lang="ja-JP" altLang="en-US" sz="1600"/>
              <a:t>  ●語句の説明（２）　　　　　　　　　 　　　　　    ・・・・・・・・・・・・・・・・・・・・  　     </a:t>
            </a:r>
            <a:r>
              <a:rPr lang="en-US" altLang="ja-JP" sz="1600"/>
              <a:t>30</a:t>
            </a:r>
          </a:p>
          <a:p>
            <a:pPr lvl="1">
              <a:lnSpc>
                <a:spcPct val="80000"/>
              </a:lnSpc>
              <a:spcBef>
                <a:spcPct val="50000"/>
              </a:spcBef>
              <a:buFontTx/>
              <a:buNone/>
            </a:pPr>
            <a:r>
              <a:rPr lang="ja-JP" altLang="en-US" sz="1600"/>
              <a:t>  ●語句の説明（３）		            ・・・・・・・・・・・・・・・・・・・・　       </a:t>
            </a:r>
            <a:r>
              <a:rPr lang="en-US" altLang="ja-JP" sz="1600"/>
              <a:t>31</a:t>
            </a:r>
            <a:r>
              <a:rPr lang="ja-JP" altLang="en-US" sz="1600"/>
              <a:t>　</a:t>
            </a:r>
          </a:p>
        </p:txBody>
      </p:sp>
      <p:sp>
        <p:nvSpPr>
          <p:cNvPr id="6147"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321CE6A-7A54-4241-8E42-7E2E3E4290DC}" type="slidenum">
              <a:rPr lang="en-US" altLang="ja-JP" sz="1400" smtClean="0"/>
              <a:pPr>
                <a:spcBef>
                  <a:spcPct val="0"/>
                </a:spcBef>
                <a:buFontTx/>
                <a:buNone/>
              </a:pPr>
              <a:t>2</a:t>
            </a:fld>
            <a:endParaRPr lang="en-US" altLang="ja-JP" sz="1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Line 2"/>
          <p:cNvSpPr>
            <a:spLocks noChangeShapeType="1"/>
          </p:cNvSpPr>
          <p:nvPr/>
        </p:nvSpPr>
        <p:spPr bwMode="auto">
          <a:xfrm>
            <a:off x="395288" y="908050"/>
            <a:ext cx="66246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4819" name="Text Box 3"/>
          <p:cNvSpPr txBox="1">
            <a:spLocks noChangeArrowheads="1"/>
          </p:cNvSpPr>
          <p:nvPr/>
        </p:nvSpPr>
        <p:spPr bwMode="auto">
          <a:xfrm>
            <a:off x="395288" y="404813"/>
            <a:ext cx="302418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2600"/>
              <a:t>●</a:t>
            </a:r>
            <a:r>
              <a:rPr lang="ja-JP" altLang="en-US" sz="2600"/>
              <a:t>語句の説明（１）</a:t>
            </a:r>
          </a:p>
        </p:txBody>
      </p:sp>
      <p:sp>
        <p:nvSpPr>
          <p:cNvPr id="34820" name="Text Box 4"/>
          <p:cNvSpPr txBox="1">
            <a:spLocks noChangeArrowheads="1"/>
          </p:cNvSpPr>
          <p:nvPr/>
        </p:nvSpPr>
        <p:spPr bwMode="auto">
          <a:xfrm>
            <a:off x="611188" y="1125538"/>
            <a:ext cx="7848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ja-JP" sz="1800"/>
          </a:p>
        </p:txBody>
      </p:sp>
      <p:sp>
        <p:nvSpPr>
          <p:cNvPr id="34821" name="Text Box 5"/>
          <p:cNvSpPr txBox="1">
            <a:spLocks noChangeArrowheads="1"/>
          </p:cNvSpPr>
          <p:nvPr/>
        </p:nvSpPr>
        <p:spPr bwMode="auto">
          <a:xfrm>
            <a:off x="250825" y="1196975"/>
            <a:ext cx="8893175"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t>　</a:t>
            </a:r>
            <a:r>
              <a:rPr lang="ja-JP" altLang="en-US" sz="1600"/>
              <a:t>１．相続の承認</a:t>
            </a:r>
            <a:endParaRPr lang="zh-TW" altLang="en-US" sz="1600"/>
          </a:p>
          <a:p>
            <a:pPr eaLnBrk="1" hangingPunct="1">
              <a:spcBef>
                <a:spcPct val="0"/>
              </a:spcBef>
              <a:buFontTx/>
              <a:buNone/>
            </a:pPr>
            <a:r>
              <a:rPr lang="zh-TW" altLang="en-US" sz="1400"/>
              <a:t>　　</a:t>
            </a:r>
            <a:r>
              <a:rPr lang="en-US" altLang="zh-TW" sz="1400"/>
              <a:t>(1)</a:t>
            </a:r>
            <a:r>
              <a:rPr lang="zh-TW" altLang="en-US" sz="1400"/>
              <a:t>単純承認（民法</a:t>
            </a:r>
            <a:r>
              <a:rPr lang="en-US" altLang="zh-TW" sz="1400"/>
              <a:t>920</a:t>
            </a:r>
            <a:r>
              <a:rPr lang="ja-JP" altLang="en-US" sz="1400"/>
              <a:t>条</a:t>
            </a:r>
            <a:r>
              <a:rPr lang="zh-TW" altLang="en-US" sz="1400"/>
              <a:t>、</a:t>
            </a:r>
            <a:r>
              <a:rPr lang="en-US" altLang="zh-TW" sz="1400"/>
              <a:t>921</a:t>
            </a:r>
            <a:r>
              <a:rPr lang="zh-TW" altLang="en-US" sz="1400"/>
              <a:t>条）</a:t>
            </a:r>
            <a:endParaRPr lang="ja-JP" altLang="en-US" sz="1400"/>
          </a:p>
          <a:p>
            <a:pPr eaLnBrk="1" hangingPunct="1">
              <a:spcBef>
                <a:spcPct val="0"/>
              </a:spcBef>
              <a:buFontTx/>
              <a:buNone/>
            </a:pPr>
            <a:r>
              <a:rPr lang="ja-JP" altLang="en-US" sz="1400"/>
              <a:t>　　　相続人が被相続人の財産及び権利義務をすべて承継することです。</a:t>
            </a:r>
            <a:endParaRPr lang="en-US" altLang="ja-JP" sz="1400"/>
          </a:p>
          <a:p>
            <a:pPr eaLnBrk="1" hangingPunct="1">
              <a:spcBef>
                <a:spcPct val="0"/>
              </a:spcBef>
              <a:buFontTx/>
              <a:buNone/>
            </a:pPr>
            <a:r>
              <a:rPr lang="ja-JP" altLang="en-US" sz="1400"/>
              <a:t>　　　次の場合は、相続人が単純承認したものとみなされます。</a:t>
            </a:r>
          </a:p>
          <a:p>
            <a:pPr eaLnBrk="1" hangingPunct="1">
              <a:lnSpc>
                <a:spcPct val="120000"/>
              </a:lnSpc>
              <a:spcBef>
                <a:spcPct val="0"/>
              </a:spcBef>
              <a:buFontTx/>
              <a:buNone/>
            </a:pPr>
            <a:r>
              <a:rPr lang="ja-JP" altLang="en-US" sz="1400"/>
              <a:t>　　　　・相続財産の全部または一部を処分した時</a:t>
            </a:r>
          </a:p>
          <a:p>
            <a:pPr eaLnBrk="1" hangingPunct="1">
              <a:spcBef>
                <a:spcPct val="0"/>
              </a:spcBef>
              <a:buFontTx/>
              <a:buNone/>
            </a:pPr>
            <a:r>
              <a:rPr lang="ja-JP" altLang="en-US" sz="1400"/>
              <a:t>　　　　・相続の開始を知った時から</a:t>
            </a:r>
            <a:r>
              <a:rPr lang="en-US" altLang="ja-JP" sz="1400"/>
              <a:t>3</a:t>
            </a:r>
            <a:r>
              <a:rPr lang="ja-JP" altLang="en-US" sz="1400"/>
              <a:t>ヶ月以内に限定承認または相続放棄をしなかった時</a:t>
            </a:r>
          </a:p>
          <a:p>
            <a:pPr eaLnBrk="1" hangingPunct="1">
              <a:spcBef>
                <a:spcPct val="0"/>
              </a:spcBef>
              <a:buFontTx/>
              <a:buNone/>
            </a:pPr>
            <a:r>
              <a:rPr lang="ja-JP" altLang="en-US" sz="1400"/>
              <a:t>　　　　・限定承認または相続放棄をした後でも、相続財産の全部または一部を隠蔽したり、消費したり、財産がある　　　　　　</a:t>
            </a:r>
          </a:p>
          <a:p>
            <a:pPr eaLnBrk="1" hangingPunct="1">
              <a:lnSpc>
                <a:spcPct val="110000"/>
              </a:lnSpc>
              <a:spcBef>
                <a:spcPct val="0"/>
              </a:spcBef>
              <a:buFontTx/>
              <a:buNone/>
            </a:pPr>
            <a:r>
              <a:rPr lang="ja-JP" altLang="en-US" sz="1400"/>
              <a:t>　　　　　ことを知りながら財産目録に記載しなかった時</a:t>
            </a:r>
          </a:p>
          <a:p>
            <a:pPr eaLnBrk="1" hangingPunct="1">
              <a:spcBef>
                <a:spcPct val="0"/>
              </a:spcBef>
              <a:buFontTx/>
              <a:buNone/>
            </a:pPr>
            <a:endParaRPr lang="ja-JP" altLang="en-US" sz="1400"/>
          </a:p>
          <a:p>
            <a:pPr eaLnBrk="1" hangingPunct="1">
              <a:spcBef>
                <a:spcPct val="0"/>
              </a:spcBef>
              <a:buFontTx/>
              <a:buNone/>
            </a:pPr>
            <a:r>
              <a:rPr lang="ja-JP" altLang="en-US" sz="1400"/>
              <a:t>　　</a:t>
            </a:r>
            <a:r>
              <a:rPr lang="en-US" altLang="ja-JP" sz="1400"/>
              <a:t>(2)</a:t>
            </a:r>
            <a:r>
              <a:rPr lang="ja-JP" altLang="en-US" sz="1400"/>
              <a:t>限定承認（民法</a:t>
            </a:r>
            <a:r>
              <a:rPr lang="en-US" altLang="ja-JP" sz="1400"/>
              <a:t>922</a:t>
            </a:r>
            <a:r>
              <a:rPr lang="ja-JP" altLang="en-US" sz="1400"/>
              <a:t>条～</a:t>
            </a:r>
            <a:r>
              <a:rPr lang="en-US" altLang="ja-JP" sz="1400"/>
              <a:t>924</a:t>
            </a:r>
            <a:r>
              <a:rPr lang="ja-JP" altLang="en-US" sz="1400"/>
              <a:t>条）</a:t>
            </a:r>
          </a:p>
          <a:p>
            <a:pPr eaLnBrk="1" hangingPunct="1">
              <a:lnSpc>
                <a:spcPct val="110000"/>
              </a:lnSpc>
              <a:spcBef>
                <a:spcPct val="0"/>
              </a:spcBef>
              <a:buFontTx/>
              <a:buNone/>
            </a:pPr>
            <a:r>
              <a:rPr lang="ja-JP" altLang="en-US" sz="1400"/>
              <a:t>　　　　相続人が相続で得たプラスの財産を限度とし、マイナスの財産を引き継ぐことを承認することです。</a:t>
            </a:r>
            <a:endParaRPr lang="en-US" altLang="ja-JP" sz="1400"/>
          </a:p>
          <a:p>
            <a:pPr eaLnBrk="1" hangingPunct="1">
              <a:lnSpc>
                <a:spcPct val="110000"/>
              </a:lnSpc>
              <a:spcBef>
                <a:spcPct val="0"/>
              </a:spcBef>
              <a:buFontTx/>
              <a:buNone/>
            </a:pPr>
            <a:r>
              <a:rPr lang="ja-JP" altLang="en-US" sz="1400"/>
              <a:t>　　　　したがって、被相続人の債務は被相続人の財産の範囲内で弁済するので、相続人が自分の財産を弁済に　</a:t>
            </a:r>
            <a:br>
              <a:rPr lang="en-US" altLang="ja-JP" sz="1400"/>
            </a:br>
            <a:r>
              <a:rPr lang="ja-JP" altLang="en-US" sz="1400"/>
              <a:t>　　　　充てることはありません。</a:t>
            </a:r>
            <a:endParaRPr lang="en-US" altLang="ja-JP" sz="1400"/>
          </a:p>
          <a:p>
            <a:pPr eaLnBrk="1" hangingPunct="1">
              <a:lnSpc>
                <a:spcPct val="110000"/>
              </a:lnSpc>
              <a:spcBef>
                <a:spcPct val="0"/>
              </a:spcBef>
              <a:buFontTx/>
              <a:buNone/>
            </a:pPr>
            <a:r>
              <a:rPr lang="ja-JP" altLang="en-US" sz="1400"/>
              <a:t>　　　　ただし、限定承認は、相続人全員が限定承認をしなければなりません。</a:t>
            </a:r>
            <a:endParaRPr lang="en-US" altLang="ja-JP" sz="1400"/>
          </a:p>
          <a:p>
            <a:pPr eaLnBrk="1" hangingPunct="1">
              <a:lnSpc>
                <a:spcPct val="110000"/>
              </a:lnSpc>
              <a:spcBef>
                <a:spcPct val="0"/>
              </a:spcBef>
              <a:buFontTx/>
              <a:buNone/>
            </a:pPr>
            <a:r>
              <a:rPr lang="ja-JP" altLang="en-US" sz="1400"/>
              <a:t>　　　　また、限定承認をするときは、相続の開始を知った時から</a:t>
            </a:r>
            <a:r>
              <a:rPr lang="en-US" altLang="ja-JP" sz="1400"/>
              <a:t>3</a:t>
            </a:r>
            <a:r>
              <a:rPr lang="ja-JP" altLang="en-US" sz="1400"/>
              <a:t>ヶ月以内に、家庭裁判所に申し出なければなりま</a:t>
            </a:r>
            <a:endParaRPr lang="en-US" altLang="ja-JP" sz="1400"/>
          </a:p>
          <a:p>
            <a:pPr eaLnBrk="1" hangingPunct="1">
              <a:lnSpc>
                <a:spcPct val="110000"/>
              </a:lnSpc>
              <a:spcBef>
                <a:spcPct val="0"/>
              </a:spcBef>
              <a:buFontTx/>
              <a:buNone/>
            </a:pPr>
            <a:r>
              <a:rPr lang="ja-JP" altLang="en-US" sz="1400"/>
              <a:t>　　　　せん。</a:t>
            </a:r>
          </a:p>
          <a:p>
            <a:pPr eaLnBrk="1" hangingPunct="1">
              <a:spcBef>
                <a:spcPct val="0"/>
              </a:spcBef>
              <a:buFontTx/>
              <a:buNone/>
            </a:pPr>
            <a:endParaRPr lang="ja-JP" altLang="en-US" sz="1400"/>
          </a:p>
          <a:p>
            <a:pPr eaLnBrk="1" hangingPunct="1">
              <a:spcBef>
                <a:spcPct val="0"/>
              </a:spcBef>
              <a:buFontTx/>
              <a:buNone/>
            </a:pPr>
            <a:r>
              <a:rPr lang="ja-JP" altLang="en-US" sz="1400"/>
              <a:t>　</a:t>
            </a:r>
            <a:r>
              <a:rPr lang="ja-JP" altLang="en-US" sz="1600"/>
              <a:t>２．相続の放棄（民法</a:t>
            </a:r>
            <a:r>
              <a:rPr lang="en-US" altLang="ja-JP" sz="1600"/>
              <a:t>938</a:t>
            </a:r>
            <a:r>
              <a:rPr lang="ja-JP" altLang="en-US" sz="1600"/>
              <a:t>条、</a:t>
            </a:r>
            <a:r>
              <a:rPr lang="en-US" altLang="ja-JP" sz="1600"/>
              <a:t>939</a:t>
            </a:r>
            <a:r>
              <a:rPr lang="ja-JP" altLang="en-US" sz="1600"/>
              <a:t>条）</a:t>
            </a:r>
          </a:p>
          <a:p>
            <a:pPr eaLnBrk="1" hangingPunct="1">
              <a:lnSpc>
                <a:spcPct val="120000"/>
              </a:lnSpc>
              <a:spcBef>
                <a:spcPct val="0"/>
              </a:spcBef>
              <a:buFontTx/>
              <a:buNone/>
            </a:pPr>
            <a:r>
              <a:rPr lang="ja-JP" altLang="en-US" sz="1400"/>
              <a:t>　　　相続の放棄をする者は、相続の開始を知った時から</a:t>
            </a:r>
            <a:r>
              <a:rPr lang="en-US" altLang="ja-JP" sz="1400"/>
              <a:t>3</a:t>
            </a:r>
            <a:r>
              <a:rPr lang="ja-JP" altLang="en-US" sz="1400"/>
              <a:t>ヶ月以内に家庭裁判所に申し出なければなりません。</a:t>
            </a:r>
            <a:br>
              <a:rPr lang="en-US" altLang="ja-JP" sz="1400"/>
            </a:br>
            <a:r>
              <a:rPr lang="ja-JP" altLang="en-US" sz="1400"/>
              <a:t>　　　相続の放棄は単独で行なえ、放棄をした者は、初めから相続人とならなかったものとみなされます。</a:t>
            </a:r>
            <a:endParaRPr lang="en-US" altLang="ja-JP" sz="1400"/>
          </a:p>
          <a:p>
            <a:pPr eaLnBrk="1" hangingPunct="1">
              <a:lnSpc>
                <a:spcPct val="120000"/>
              </a:lnSpc>
              <a:spcBef>
                <a:spcPct val="0"/>
              </a:spcBef>
              <a:buFontTx/>
              <a:buNone/>
            </a:pPr>
            <a:r>
              <a:rPr lang="ja-JP" altLang="en-US" sz="1400"/>
              <a:t>　　　また、財産の一部の放棄は認められません。</a:t>
            </a:r>
          </a:p>
          <a:p>
            <a:pPr eaLnBrk="1" hangingPunct="1">
              <a:spcBef>
                <a:spcPct val="0"/>
              </a:spcBef>
              <a:buFontTx/>
              <a:buNone/>
            </a:pPr>
            <a:endParaRPr lang="ja-JP" altLang="en-US" sz="1400"/>
          </a:p>
          <a:p>
            <a:pPr eaLnBrk="1" hangingPunct="1">
              <a:spcBef>
                <a:spcPct val="0"/>
              </a:spcBef>
              <a:buFontTx/>
              <a:buNone/>
            </a:pPr>
            <a:r>
              <a:rPr lang="ja-JP" altLang="en-US" sz="1400"/>
              <a:t>　</a:t>
            </a:r>
          </a:p>
        </p:txBody>
      </p:sp>
      <p:pic>
        <p:nvPicPr>
          <p:cNvPr id="34822" name="Picture 6" descr="MCj040620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5825" y="188913"/>
            <a:ext cx="1368425"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3"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26DCC4B-1245-470F-9D8D-9B3756FA95C0}" type="slidenum">
              <a:rPr lang="en-US" altLang="ja-JP" sz="1400" smtClean="0"/>
              <a:pPr>
                <a:spcBef>
                  <a:spcPct val="0"/>
                </a:spcBef>
                <a:buFontTx/>
                <a:buNone/>
              </a:pPr>
              <a:t>29</a:t>
            </a:fld>
            <a:endParaRPr lang="en-US" altLang="ja-JP" sz="1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Line 2"/>
          <p:cNvSpPr>
            <a:spLocks noChangeShapeType="1"/>
          </p:cNvSpPr>
          <p:nvPr/>
        </p:nvSpPr>
        <p:spPr bwMode="auto">
          <a:xfrm>
            <a:off x="395288" y="908050"/>
            <a:ext cx="66246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5843" name="Text Box 3"/>
          <p:cNvSpPr txBox="1">
            <a:spLocks noChangeArrowheads="1"/>
          </p:cNvSpPr>
          <p:nvPr/>
        </p:nvSpPr>
        <p:spPr bwMode="auto">
          <a:xfrm>
            <a:off x="395288" y="404813"/>
            <a:ext cx="302418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2600"/>
              <a:t>●</a:t>
            </a:r>
            <a:r>
              <a:rPr lang="ja-JP" altLang="en-US" sz="2600"/>
              <a:t>語句の説明（２）</a:t>
            </a:r>
          </a:p>
        </p:txBody>
      </p:sp>
      <p:sp>
        <p:nvSpPr>
          <p:cNvPr id="35844" name="Text Box 4"/>
          <p:cNvSpPr txBox="1">
            <a:spLocks noChangeArrowheads="1"/>
          </p:cNvSpPr>
          <p:nvPr/>
        </p:nvSpPr>
        <p:spPr bwMode="auto">
          <a:xfrm>
            <a:off x="611188" y="1125538"/>
            <a:ext cx="7848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ja-JP" sz="1800"/>
          </a:p>
        </p:txBody>
      </p:sp>
      <p:sp>
        <p:nvSpPr>
          <p:cNvPr id="35845" name="Text Box 5"/>
          <p:cNvSpPr txBox="1">
            <a:spLocks noChangeArrowheads="1"/>
          </p:cNvSpPr>
          <p:nvPr/>
        </p:nvSpPr>
        <p:spPr bwMode="auto">
          <a:xfrm>
            <a:off x="250825" y="1196975"/>
            <a:ext cx="8713788"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t>　</a:t>
            </a:r>
            <a:r>
              <a:rPr lang="ja-JP" altLang="en-US" sz="1600"/>
              <a:t>３．遺言書の検認（民法</a:t>
            </a:r>
            <a:r>
              <a:rPr lang="en-US" altLang="ja-JP" sz="1600"/>
              <a:t>1004</a:t>
            </a:r>
            <a:r>
              <a:rPr lang="ja-JP" altLang="en-US" sz="1600"/>
              <a:t>条）</a:t>
            </a:r>
          </a:p>
          <a:p>
            <a:pPr eaLnBrk="1" hangingPunct="1">
              <a:lnSpc>
                <a:spcPct val="120000"/>
              </a:lnSpc>
              <a:spcBef>
                <a:spcPct val="0"/>
              </a:spcBef>
              <a:buFontTx/>
              <a:buNone/>
            </a:pPr>
            <a:r>
              <a:rPr lang="ja-JP" altLang="en-US" sz="1400"/>
              <a:t>　　検認とは、相続人に対し遺言の存在及びその内容を知らせるとともに、遺言書の形状・加除訂正の状態・日付・</a:t>
            </a:r>
          </a:p>
          <a:p>
            <a:pPr eaLnBrk="1" hangingPunct="1">
              <a:lnSpc>
                <a:spcPct val="110000"/>
              </a:lnSpc>
              <a:spcBef>
                <a:spcPct val="0"/>
              </a:spcBef>
              <a:buFontTx/>
              <a:buNone/>
            </a:pPr>
            <a:r>
              <a:rPr lang="ja-JP" altLang="en-US" sz="1400"/>
              <a:t>　　署名など検認の日現在における遺言書の内容を明確にして遺言書の偽造・変造を防止するための手続です。　</a:t>
            </a:r>
            <a:br>
              <a:rPr lang="ja-JP" altLang="en-US" sz="1400"/>
            </a:br>
            <a:r>
              <a:rPr lang="ja-JP" altLang="en-US" sz="1400"/>
              <a:t>　　遺言の有効・無効を判断する手続ではありません。</a:t>
            </a:r>
          </a:p>
          <a:p>
            <a:pPr eaLnBrk="1" hangingPunct="1">
              <a:lnSpc>
                <a:spcPct val="110000"/>
              </a:lnSpc>
              <a:spcBef>
                <a:spcPct val="0"/>
              </a:spcBef>
              <a:buFontTx/>
              <a:buNone/>
            </a:pPr>
            <a:r>
              <a:rPr lang="ja-JP" altLang="en-US" sz="1400"/>
              <a:t>　　遺言書（公正証書による遺言を除く。）の保管者又はこれを発見した相続人は、遺言者の死亡を知った後、遅滞</a:t>
            </a:r>
          </a:p>
          <a:p>
            <a:pPr eaLnBrk="1" hangingPunct="1">
              <a:lnSpc>
                <a:spcPct val="110000"/>
              </a:lnSpc>
              <a:spcBef>
                <a:spcPct val="0"/>
              </a:spcBef>
              <a:buFontTx/>
              <a:buNone/>
            </a:pPr>
            <a:r>
              <a:rPr lang="ja-JP" altLang="en-US" sz="1400"/>
              <a:t>　　なく遺言書を家庭裁判所に提出して、その「検認」を請求しなければなりません。</a:t>
            </a:r>
            <a:endParaRPr lang="en-US" altLang="ja-JP" sz="1400"/>
          </a:p>
          <a:p>
            <a:pPr eaLnBrk="1" hangingPunct="1">
              <a:lnSpc>
                <a:spcPct val="110000"/>
              </a:lnSpc>
              <a:spcBef>
                <a:spcPct val="0"/>
              </a:spcBef>
              <a:buFontTx/>
              <a:buNone/>
            </a:pPr>
            <a:r>
              <a:rPr lang="ja-JP" altLang="en-US" sz="1400"/>
              <a:t>　　また、封印のある遺言書は、家庭裁判所で相続人等の立会いの上、開封しなければならないことになっています。</a:t>
            </a:r>
            <a:r>
              <a:rPr lang="ja-JP" altLang="en-US" sz="1800"/>
              <a:t> </a:t>
            </a:r>
          </a:p>
          <a:p>
            <a:pPr eaLnBrk="1" hangingPunct="1">
              <a:spcBef>
                <a:spcPct val="0"/>
              </a:spcBef>
              <a:buFontTx/>
              <a:buNone/>
            </a:pPr>
            <a:endParaRPr lang="ja-JP" altLang="en-US" sz="1400"/>
          </a:p>
          <a:p>
            <a:pPr eaLnBrk="1" hangingPunct="1">
              <a:spcBef>
                <a:spcPct val="0"/>
              </a:spcBef>
              <a:buFontTx/>
              <a:buNone/>
            </a:pPr>
            <a:r>
              <a:rPr lang="ja-JP" altLang="en-US" sz="1400"/>
              <a:t>　</a:t>
            </a:r>
            <a:r>
              <a:rPr lang="ja-JP" altLang="en-US" sz="1600"/>
              <a:t>４．遺留分（民法</a:t>
            </a:r>
            <a:r>
              <a:rPr lang="en-US" altLang="ja-JP" sz="1600"/>
              <a:t>1028</a:t>
            </a:r>
            <a:r>
              <a:rPr lang="ja-JP" altLang="en-US" sz="1600"/>
              <a:t>条、</a:t>
            </a:r>
            <a:r>
              <a:rPr lang="en-US" altLang="ja-JP" sz="1600"/>
              <a:t>1042</a:t>
            </a:r>
            <a:r>
              <a:rPr lang="ja-JP" altLang="en-US" sz="1600"/>
              <a:t>条）</a:t>
            </a:r>
          </a:p>
          <a:p>
            <a:pPr eaLnBrk="1" hangingPunct="1">
              <a:lnSpc>
                <a:spcPct val="110000"/>
              </a:lnSpc>
              <a:spcBef>
                <a:spcPct val="0"/>
              </a:spcBef>
              <a:buFontTx/>
              <a:buNone/>
            </a:pPr>
            <a:r>
              <a:rPr lang="ja-JP" altLang="en-US" sz="1400"/>
              <a:t>　　</a:t>
            </a:r>
            <a:r>
              <a:rPr lang="en-US" altLang="ja-JP" sz="1400"/>
              <a:t>｢</a:t>
            </a:r>
            <a:r>
              <a:rPr lang="ja-JP" altLang="en-US" sz="1400"/>
              <a:t>遺言によっても侵害することのできない」相続人が相続について保証されている相続財産の割合のこと。</a:t>
            </a:r>
            <a:endParaRPr lang="en-US" altLang="ja-JP" sz="1400"/>
          </a:p>
          <a:p>
            <a:pPr eaLnBrk="1" hangingPunct="1">
              <a:lnSpc>
                <a:spcPct val="110000"/>
              </a:lnSpc>
              <a:spcBef>
                <a:spcPct val="0"/>
              </a:spcBef>
              <a:buFontTx/>
              <a:buNone/>
            </a:pPr>
            <a:r>
              <a:rPr lang="ja-JP" altLang="en-US" sz="1400"/>
              <a:t>　　遺留分の権利者は、配偶者・子・直系尊属</a:t>
            </a:r>
            <a:r>
              <a:rPr lang="en-US" altLang="ja-JP" sz="1400"/>
              <a:t>(</a:t>
            </a:r>
            <a:r>
              <a:rPr lang="ja-JP" altLang="en-US" sz="1400"/>
              <a:t>親</a:t>
            </a:r>
            <a:r>
              <a:rPr lang="en-US" altLang="ja-JP" sz="1400"/>
              <a:t>)</a:t>
            </a:r>
            <a:r>
              <a:rPr lang="ja-JP" altLang="en-US" sz="1400"/>
              <a:t>で、兄弟姉妹には権利がありません。</a:t>
            </a:r>
            <a:endParaRPr lang="en-US" altLang="ja-JP" sz="1400"/>
          </a:p>
          <a:p>
            <a:pPr eaLnBrk="1" hangingPunct="1">
              <a:lnSpc>
                <a:spcPct val="110000"/>
              </a:lnSpc>
              <a:spcBef>
                <a:spcPct val="0"/>
              </a:spcBef>
              <a:buFontTx/>
              <a:buNone/>
            </a:pPr>
            <a:r>
              <a:rPr lang="ja-JP" altLang="en-US" sz="1400"/>
              <a:t>　　子は代襲相続が認められ、胎児についても生まれてくれば、遺留分の権利者となります。</a:t>
            </a:r>
          </a:p>
          <a:p>
            <a:pPr eaLnBrk="1" hangingPunct="1">
              <a:lnSpc>
                <a:spcPct val="110000"/>
              </a:lnSpc>
              <a:spcBef>
                <a:spcPct val="0"/>
              </a:spcBef>
              <a:buFontTx/>
              <a:buNone/>
            </a:pPr>
            <a:r>
              <a:rPr lang="ja-JP" altLang="en-US" sz="1400"/>
              <a:t>　　遺留分を侵害する遺贈・贈与がなされた場合、遺留分が侵害されている者は、侵害している者に対して遺留分</a:t>
            </a:r>
          </a:p>
          <a:p>
            <a:pPr eaLnBrk="1" hangingPunct="1">
              <a:lnSpc>
                <a:spcPct val="110000"/>
              </a:lnSpc>
              <a:spcBef>
                <a:spcPct val="0"/>
              </a:spcBef>
              <a:buFontTx/>
              <a:buNone/>
            </a:pPr>
            <a:r>
              <a:rPr lang="ja-JP" altLang="en-US" sz="1400"/>
              <a:t>　　減殺請求により遺留分の返還請求ができます。ただし、減殺請求権は、遺留分権利者が侵害されていることを　　</a:t>
            </a:r>
            <a:br>
              <a:rPr lang="en-US" altLang="ja-JP" sz="1400"/>
            </a:br>
            <a:r>
              <a:rPr lang="ja-JP" altLang="en-US" sz="1400"/>
              <a:t>　　知った時から１年又は相続の開始の時から</a:t>
            </a:r>
            <a:r>
              <a:rPr lang="en-US" altLang="ja-JP" sz="1400"/>
              <a:t>10</a:t>
            </a:r>
            <a:r>
              <a:rPr lang="ja-JP" altLang="en-US" sz="1400"/>
              <a:t>年で時効により消滅します。  </a:t>
            </a:r>
          </a:p>
          <a:p>
            <a:pPr eaLnBrk="1" hangingPunct="1">
              <a:spcBef>
                <a:spcPct val="0"/>
              </a:spcBef>
              <a:buFontTx/>
              <a:buNone/>
            </a:pPr>
            <a:endParaRPr lang="ja-JP" altLang="en-US" sz="1400"/>
          </a:p>
          <a:p>
            <a:pPr eaLnBrk="1" hangingPunct="1">
              <a:spcBef>
                <a:spcPct val="0"/>
              </a:spcBef>
              <a:buFontTx/>
              <a:buNone/>
            </a:pPr>
            <a:r>
              <a:rPr lang="ja-JP" altLang="en-US" sz="1400"/>
              <a:t>　</a:t>
            </a:r>
            <a:r>
              <a:rPr lang="ja-JP" altLang="en-US" sz="1600"/>
              <a:t>５．代襲相続（民法</a:t>
            </a:r>
            <a:r>
              <a:rPr lang="en-US" altLang="ja-JP" sz="1600"/>
              <a:t>887</a:t>
            </a:r>
            <a:r>
              <a:rPr lang="ja-JP" altLang="en-US" sz="1600"/>
              <a:t>条、</a:t>
            </a:r>
            <a:r>
              <a:rPr lang="en-US" altLang="ja-JP" sz="1600"/>
              <a:t>901</a:t>
            </a:r>
            <a:r>
              <a:rPr lang="ja-JP" altLang="en-US" sz="1600"/>
              <a:t>条）</a:t>
            </a:r>
          </a:p>
          <a:p>
            <a:pPr eaLnBrk="1" hangingPunct="1">
              <a:lnSpc>
                <a:spcPct val="110000"/>
              </a:lnSpc>
              <a:spcBef>
                <a:spcPct val="0"/>
              </a:spcBef>
              <a:buFontTx/>
              <a:buNone/>
            </a:pPr>
            <a:r>
              <a:rPr lang="ja-JP" altLang="en-US" sz="1400"/>
              <a:t>　　被相続人の子が相続の開始以前に死亡したり、あるいは相続欠格（民法</a:t>
            </a:r>
            <a:r>
              <a:rPr lang="en-US" altLang="ja-JP" sz="1400"/>
              <a:t>891</a:t>
            </a:r>
            <a:r>
              <a:rPr lang="ja-JP" altLang="en-US" sz="1400"/>
              <a:t>条）や廃除（民法</a:t>
            </a:r>
            <a:r>
              <a:rPr lang="en-US" altLang="ja-JP" sz="1400"/>
              <a:t>892</a:t>
            </a:r>
            <a:r>
              <a:rPr lang="ja-JP" altLang="en-US" sz="1400"/>
              <a:t>条～</a:t>
            </a:r>
            <a:r>
              <a:rPr lang="en-US" altLang="ja-JP" sz="1400"/>
              <a:t>895</a:t>
            </a:r>
            <a:r>
              <a:rPr lang="ja-JP" altLang="en-US" sz="1400"/>
              <a:t>条）　</a:t>
            </a:r>
            <a:br>
              <a:rPr lang="en-US" altLang="ja-JP" sz="1400"/>
            </a:br>
            <a:r>
              <a:rPr lang="ja-JP" altLang="en-US" sz="1400"/>
              <a:t>　　によって相続権を失ったときは、孫以下の直系卑属が相続人となります。これを代襲相続といいます。孫も死亡　</a:t>
            </a:r>
            <a:br>
              <a:rPr lang="en-US" altLang="ja-JP" sz="1400"/>
            </a:br>
            <a:r>
              <a:rPr lang="ja-JP" altLang="en-US" sz="1400"/>
              <a:t>　　しているときには孫の子（曾孫）が相続できます。但し、子が相続を放棄したときには代襲相続は生じません。</a:t>
            </a:r>
            <a:endParaRPr lang="en-US" altLang="ja-JP" sz="1400"/>
          </a:p>
          <a:p>
            <a:pPr eaLnBrk="1" hangingPunct="1">
              <a:lnSpc>
                <a:spcPct val="110000"/>
              </a:lnSpc>
              <a:spcBef>
                <a:spcPct val="0"/>
              </a:spcBef>
              <a:buFontTx/>
              <a:buNone/>
            </a:pPr>
            <a:r>
              <a:rPr lang="ja-JP" altLang="en-US" sz="1400"/>
              <a:t>　　兄弟姉妹の代襲相続人は、その子</a:t>
            </a:r>
            <a:r>
              <a:rPr lang="en-US" altLang="ja-JP" sz="1400"/>
              <a:t>(</a:t>
            </a:r>
            <a:r>
              <a:rPr lang="ja-JP" altLang="en-US" sz="1400"/>
              <a:t>被相続人の甥・姪</a:t>
            </a:r>
            <a:r>
              <a:rPr lang="en-US" altLang="ja-JP" sz="1400"/>
              <a:t>)</a:t>
            </a:r>
            <a:r>
              <a:rPr lang="ja-JP" altLang="en-US" sz="1400"/>
              <a:t>までです。</a:t>
            </a:r>
          </a:p>
        </p:txBody>
      </p:sp>
      <p:pic>
        <p:nvPicPr>
          <p:cNvPr id="35846" name="Picture 6" descr="MCj040620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5825" y="188913"/>
            <a:ext cx="1368425"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7"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3600743-E1CE-4A18-B7FB-382868EE6343}" type="slidenum">
              <a:rPr lang="en-US" altLang="ja-JP" sz="1400" smtClean="0"/>
              <a:pPr>
                <a:spcBef>
                  <a:spcPct val="0"/>
                </a:spcBef>
                <a:buFontTx/>
                <a:buNone/>
              </a:pPr>
              <a:t>30</a:t>
            </a:fld>
            <a:endParaRPr lang="en-US" altLang="ja-JP" sz="1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Line 2"/>
          <p:cNvSpPr>
            <a:spLocks noChangeShapeType="1"/>
          </p:cNvSpPr>
          <p:nvPr/>
        </p:nvSpPr>
        <p:spPr bwMode="auto">
          <a:xfrm>
            <a:off x="395288" y="908050"/>
            <a:ext cx="66246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6867" name="Text Box 3"/>
          <p:cNvSpPr txBox="1">
            <a:spLocks noChangeArrowheads="1"/>
          </p:cNvSpPr>
          <p:nvPr/>
        </p:nvSpPr>
        <p:spPr bwMode="auto">
          <a:xfrm>
            <a:off x="395288" y="404813"/>
            <a:ext cx="30972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2600"/>
              <a:t>●</a:t>
            </a:r>
            <a:r>
              <a:rPr lang="ja-JP" altLang="en-US" sz="2600"/>
              <a:t>語句の説明（３）</a:t>
            </a:r>
          </a:p>
        </p:txBody>
      </p:sp>
      <p:sp>
        <p:nvSpPr>
          <p:cNvPr id="36868" name="Text Box 4"/>
          <p:cNvSpPr txBox="1">
            <a:spLocks noChangeArrowheads="1"/>
          </p:cNvSpPr>
          <p:nvPr/>
        </p:nvSpPr>
        <p:spPr bwMode="auto">
          <a:xfrm>
            <a:off x="611188" y="1125538"/>
            <a:ext cx="7848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ja-JP" sz="1800"/>
          </a:p>
        </p:txBody>
      </p:sp>
      <p:sp>
        <p:nvSpPr>
          <p:cNvPr id="36869" name="Text Box 5"/>
          <p:cNvSpPr txBox="1">
            <a:spLocks noChangeArrowheads="1"/>
          </p:cNvSpPr>
          <p:nvPr/>
        </p:nvSpPr>
        <p:spPr bwMode="auto">
          <a:xfrm>
            <a:off x="250825" y="1196975"/>
            <a:ext cx="8642350" cy="477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a:t>　６．特別受益（民法</a:t>
            </a:r>
            <a:r>
              <a:rPr lang="en-US" altLang="ja-JP" sz="1600"/>
              <a:t>903</a:t>
            </a:r>
            <a:r>
              <a:rPr lang="ja-JP" altLang="en-US" sz="1600"/>
              <a:t>条）</a:t>
            </a:r>
          </a:p>
          <a:p>
            <a:pPr eaLnBrk="1" hangingPunct="1">
              <a:lnSpc>
                <a:spcPct val="110000"/>
              </a:lnSpc>
              <a:spcBef>
                <a:spcPct val="0"/>
              </a:spcBef>
              <a:buFontTx/>
              <a:buNone/>
            </a:pPr>
            <a:r>
              <a:rPr lang="ja-JP" altLang="en-US" sz="1400"/>
              <a:t>　　相続人中に、被相続人から遺贈を受け、または婚姻・養子縁組のためもしくは生計の資本として贈与を受け</a:t>
            </a:r>
          </a:p>
          <a:p>
            <a:pPr eaLnBrk="1" hangingPunct="1">
              <a:lnSpc>
                <a:spcPct val="110000"/>
              </a:lnSpc>
              <a:spcBef>
                <a:spcPct val="0"/>
              </a:spcBef>
              <a:buFontTx/>
              <a:buNone/>
            </a:pPr>
            <a:r>
              <a:rPr lang="ja-JP" altLang="en-US" sz="1400"/>
              <a:t>　　た者（特別受益者）があるときは、被相続人が相続開始の時に有した財産の価額に、その贈与・遺贈の価額（特</a:t>
            </a:r>
          </a:p>
          <a:p>
            <a:pPr eaLnBrk="1" hangingPunct="1">
              <a:lnSpc>
                <a:spcPct val="110000"/>
              </a:lnSpc>
              <a:spcBef>
                <a:spcPct val="0"/>
              </a:spcBef>
              <a:buFontTx/>
              <a:buNone/>
            </a:pPr>
            <a:r>
              <a:rPr lang="ja-JP" altLang="en-US" sz="1400"/>
              <a:t>　　別受益分）を加えたものを相続財産とみなし、特別受益者の相続額は、規定の相続額から特別受益分を控除</a:t>
            </a:r>
          </a:p>
          <a:p>
            <a:pPr eaLnBrk="1" hangingPunct="1">
              <a:lnSpc>
                <a:spcPct val="110000"/>
              </a:lnSpc>
              <a:spcBef>
                <a:spcPct val="0"/>
              </a:spcBef>
              <a:buFontTx/>
              <a:buNone/>
            </a:pPr>
            <a:r>
              <a:rPr lang="ja-JP" altLang="en-US" sz="1400"/>
              <a:t>　　した額になります。したがって、特別受益分が相続額に等しい時、または超える時は、その相続額を受け取る</a:t>
            </a:r>
          </a:p>
          <a:p>
            <a:pPr eaLnBrk="1" hangingPunct="1">
              <a:lnSpc>
                <a:spcPct val="110000"/>
              </a:lnSpc>
              <a:spcBef>
                <a:spcPct val="0"/>
              </a:spcBef>
              <a:buFontTx/>
              <a:buNone/>
            </a:pPr>
            <a:r>
              <a:rPr lang="ja-JP" altLang="en-US" sz="1400"/>
              <a:t>　　ことができません。</a:t>
            </a:r>
          </a:p>
          <a:p>
            <a:pPr eaLnBrk="1" hangingPunct="1">
              <a:lnSpc>
                <a:spcPct val="110000"/>
              </a:lnSpc>
              <a:spcBef>
                <a:spcPct val="0"/>
              </a:spcBef>
              <a:buFontTx/>
              <a:buNone/>
            </a:pPr>
            <a:r>
              <a:rPr lang="ja-JP" altLang="en-US" sz="1400"/>
              <a:t>　　</a:t>
            </a:r>
            <a:r>
              <a:rPr lang="en-US" altLang="ja-JP" sz="1400"/>
              <a:t>※</a:t>
            </a:r>
            <a:r>
              <a:rPr lang="ja-JP" altLang="en-US" sz="1400"/>
              <a:t>相続額を超えてる場合でも、その超過分は返さなくても良いとされています。</a:t>
            </a:r>
          </a:p>
          <a:p>
            <a:pPr eaLnBrk="1" hangingPunct="1">
              <a:spcBef>
                <a:spcPct val="0"/>
              </a:spcBef>
              <a:buFontTx/>
              <a:buNone/>
            </a:pPr>
            <a:endParaRPr lang="ja-JP" altLang="en-US" sz="1400"/>
          </a:p>
          <a:p>
            <a:pPr eaLnBrk="1" hangingPunct="1">
              <a:spcBef>
                <a:spcPct val="0"/>
              </a:spcBef>
              <a:buFontTx/>
              <a:buNone/>
            </a:pPr>
            <a:r>
              <a:rPr lang="ja-JP" altLang="en-US" sz="1400"/>
              <a:t>　</a:t>
            </a:r>
            <a:r>
              <a:rPr lang="ja-JP" altLang="en-US" sz="1600"/>
              <a:t>７．寄与分（民法</a:t>
            </a:r>
            <a:r>
              <a:rPr lang="en-US" altLang="ja-JP" sz="1600"/>
              <a:t>904</a:t>
            </a:r>
            <a:r>
              <a:rPr lang="ja-JP" altLang="en-US" sz="1600"/>
              <a:t>条の</a:t>
            </a:r>
            <a:r>
              <a:rPr lang="en-US" altLang="ja-JP" sz="1600"/>
              <a:t>2</a:t>
            </a:r>
            <a:r>
              <a:rPr lang="ja-JP" altLang="en-US" sz="1600"/>
              <a:t>）</a:t>
            </a:r>
          </a:p>
          <a:p>
            <a:pPr eaLnBrk="1" hangingPunct="1">
              <a:lnSpc>
                <a:spcPct val="120000"/>
              </a:lnSpc>
              <a:spcBef>
                <a:spcPct val="0"/>
              </a:spcBef>
              <a:buFontTx/>
              <a:buNone/>
            </a:pPr>
            <a:r>
              <a:rPr lang="ja-JP" altLang="en-US" sz="1400"/>
              <a:t>　　相続人中に、被相続人の事業に関する労務の提供または財産上の給付、被相続人の療養看護その他の</a:t>
            </a:r>
          </a:p>
          <a:p>
            <a:pPr eaLnBrk="1" hangingPunct="1">
              <a:lnSpc>
                <a:spcPct val="110000"/>
              </a:lnSpc>
              <a:spcBef>
                <a:spcPct val="0"/>
              </a:spcBef>
              <a:buFontTx/>
              <a:buNone/>
            </a:pPr>
            <a:r>
              <a:rPr lang="ja-JP" altLang="en-US" sz="1400"/>
              <a:t>　　方法により被相続人の財産の維持または増加につき特別の寄与をした者（寄与者）があるときは、被相続人</a:t>
            </a:r>
          </a:p>
          <a:p>
            <a:pPr eaLnBrk="1" hangingPunct="1">
              <a:lnSpc>
                <a:spcPct val="110000"/>
              </a:lnSpc>
              <a:spcBef>
                <a:spcPct val="0"/>
              </a:spcBef>
              <a:buFontTx/>
              <a:buNone/>
            </a:pPr>
            <a:r>
              <a:rPr lang="ja-JP" altLang="en-US" sz="1400"/>
              <a:t>　　が相続開始の時に有した財産の価額からその者の寄与分（相続人の協議により定める）を控除したものを相</a:t>
            </a:r>
          </a:p>
          <a:p>
            <a:pPr eaLnBrk="1" hangingPunct="1">
              <a:lnSpc>
                <a:spcPct val="110000"/>
              </a:lnSpc>
              <a:spcBef>
                <a:spcPct val="0"/>
              </a:spcBef>
              <a:buFontTx/>
              <a:buNone/>
            </a:pPr>
            <a:r>
              <a:rPr lang="ja-JP" altLang="en-US" sz="1400"/>
              <a:t>　　続財産とみなし、特別寄与者の相続額は、既定の相続額に寄与分を加えた額となります。</a:t>
            </a:r>
          </a:p>
          <a:p>
            <a:pPr eaLnBrk="1" hangingPunct="1">
              <a:lnSpc>
                <a:spcPct val="110000"/>
              </a:lnSpc>
              <a:spcBef>
                <a:spcPct val="0"/>
              </a:spcBef>
              <a:buFontTx/>
              <a:buNone/>
            </a:pPr>
            <a:r>
              <a:rPr lang="ja-JP" altLang="en-US" sz="1400"/>
              <a:t>　　寄与分の決定が相続人間の協議でできない場合は、寄与者の請求（寄与分を定める審判の申立）により、</a:t>
            </a:r>
          </a:p>
          <a:p>
            <a:pPr eaLnBrk="1" hangingPunct="1">
              <a:lnSpc>
                <a:spcPct val="110000"/>
              </a:lnSpc>
              <a:spcBef>
                <a:spcPct val="0"/>
              </a:spcBef>
              <a:buFontTx/>
              <a:buNone/>
            </a:pPr>
            <a:r>
              <a:rPr lang="ja-JP" altLang="en-US" sz="1400"/>
              <a:t>　　家庭裁判所が寄与分を定めます。</a:t>
            </a:r>
          </a:p>
          <a:p>
            <a:pPr eaLnBrk="1" hangingPunct="1">
              <a:spcBef>
                <a:spcPct val="0"/>
              </a:spcBef>
              <a:buFontTx/>
              <a:buNone/>
            </a:pPr>
            <a:endParaRPr lang="ja-JP" altLang="en-US" sz="1400"/>
          </a:p>
          <a:p>
            <a:pPr eaLnBrk="1" hangingPunct="1">
              <a:spcBef>
                <a:spcPct val="0"/>
              </a:spcBef>
              <a:buFontTx/>
              <a:buNone/>
            </a:pPr>
            <a:r>
              <a:rPr lang="ja-JP" altLang="en-US" sz="1400"/>
              <a:t>　</a:t>
            </a:r>
            <a:r>
              <a:rPr lang="ja-JP" altLang="en-US" sz="1600"/>
              <a:t>８．遺贈（民法</a:t>
            </a:r>
            <a:r>
              <a:rPr lang="en-US" altLang="ja-JP" sz="1600"/>
              <a:t>964</a:t>
            </a:r>
            <a:r>
              <a:rPr lang="ja-JP" altLang="en-US" sz="1600"/>
              <a:t>条）</a:t>
            </a:r>
          </a:p>
          <a:p>
            <a:pPr eaLnBrk="1" hangingPunct="1">
              <a:lnSpc>
                <a:spcPct val="110000"/>
              </a:lnSpc>
              <a:spcBef>
                <a:spcPct val="0"/>
              </a:spcBef>
              <a:buFontTx/>
              <a:buNone/>
            </a:pPr>
            <a:r>
              <a:rPr lang="ja-JP" altLang="en-US" sz="1400"/>
              <a:t>　　遺言によって相続人以外の人に財産を与えること。財産を受ける側の意思にかかわりなく贈られるため、</a:t>
            </a:r>
          </a:p>
          <a:p>
            <a:pPr eaLnBrk="1" hangingPunct="1">
              <a:lnSpc>
                <a:spcPct val="110000"/>
              </a:lnSpc>
              <a:spcBef>
                <a:spcPct val="0"/>
              </a:spcBef>
              <a:buFontTx/>
              <a:buNone/>
            </a:pPr>
            <a:r>
              <a:rPr lang="ja-JP" altLang="en-US" sz="1400"/>
              <a:t>　　「あげます」・「はい、もらいます」という無償の契約である「贈与」とは、法律上区別されています。</a:t>
            </a:r>
          </a:p>
          <a:p>
            <a:pPr eaLnBrk="1" hangingPunct="1">
              <a:lnSpc>
                <a:spcPct val="110000"/>
              </a:lnSpc>
              <a:spcBef>
                <a:spcPct val="0"/>
              </a:spcBef>
              <a:buFontTx/>
              <a:buNone/>
            </a:pPr>
            <a:endParaRPr lang="en-US" altLang="ja-JP" sz="1400"/>
          </a:p>
        </p:txBody>
      </p:sp>
      <p:pic>
        <p:nvPicPr>
          <p:cNvPr id="36870" name="Picture 6" descr="MCj040620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5825" y="188913"/>
            <a:ext cx="1368425"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93DD0AE-3310-4579-9BDE-CB9E5CDBCBD8}" type="slidenum">
              <a:rPr lang="en-US" altLang="ja-JP" sz="1400" smtClean="0"/>
              <a:pPr>
                <a:spcBef>
                  <a:spcPct val="0"/>
                </a:spcBef>
                <a:buFontTx/>
                <a:buNone/>
              </a:pPr>
              <a:t>31</a:t>
            </a:fld>
            <a:endParaRPr lang="en-US" altLang="ja-JP"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2"/>
          <p:cNvGraphicFramePr>
            <a:graphicFrameLocks noChangeAspect="1"/>
          </p:cNvGraphicFramePr>
          <p:nvPr/>
        </p:nvGraphicFramePr>
        <p:xfrm>
          <a:off x="-1184275" y="-455613"/>
          <a:ext cx="11542713" cy="8397876"/>
        </p:xfrm>
        <a:graphic>
          <a:graphicData uri="http://schemas.openxmlformats.org/drawingml/2006/chart">
            <c:chart xmlns:c="http://schemas.openxmlformats.org/drawingml/2006/chart" xmlns:r="http://schemas.openxmlformats.org/officeDocument/2006/relationships" r:id="rId3"/>
          </a:graphicData>
        </a:graphic>
      </p:graphicFrame>
      <p:sp>
        <p:nvSpPr>
          <p:cNvPr id="1027" name="Text Box 5"/>
          <p:cNvSpPr txBox="1">
            <a:spLocks noChangeArrowheads="1"/>
          </p:cNvSpPr>
          <p:nvPr/>
        </p:nvSpPr>
        <p:spPr bwMode="auto">
          <a:xfrm>
            <a:off x="7024688" y="6157913"/>
            <a:ext cx="1435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400"/>
              <a:t>（司法統計より）</a:t>
            </a:r>
          </a:p>
        </p:txBody>
      </p:sp>
      <p:sp>
        <p:nvSpPr>
          <p:cNvPr id="7172" name="Line 6"/>
          <p:cNvSpPr>
            <a:spLocks noChangeShapeType="1"/>
          </p:cNvSpPr>
          <p:nvPr/>
        </p:nvSpPr>
        <p:spPr bwMode="auto">
          <a:xfrm>
            <a:off x="539750" y="701675"/>
            <a:ext cx="79200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173" name="Text Box 7"/>
          <p:cNvSpPr txBox="1">
            <a:spLocks noChangeArrowheads="1"/>
          </p:cNvSpPr>
          <p:nvPr/>
        </p:nvSpPr>
        <p:spPr bwMode="auto">
          <a:xfrm>
            <a:off x="755650" y="115888"/>
            <a:ext cx="748823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a:t>１．なぜ、遺言が必要なのでしょうか</a:t>
            </a:r>
          </a:p>
        </p:txBody>
      </p:sp>
      <p:sp>
        <p:nvSpPr>
          <p:cNvPr id="1030" name="Text Box 8"/>
          <p:cNvSpPr txBox="1">
            <a:spLocks noChangeArrowheads="1"/>
          </p:cNvSpPr>
          <p:nvPr/>
        </p:nvSpPr>
        <p:spPr bwMode="auto">
          <a:xfrm>
            <a:off x="950913" y="833438"/>
            <a:ext cx="7632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600"/>
              <a:t>遺言のない相続は、争族（親族間の相続をめぐる争い）の原因になりやすい。</a:t>
            </a:r>
          </a:p>
        </p:txBody>
      </p:sp>
      <p:sp>
        <p:nvSpPr>
          <p:cNvPr id="1031" name="Text Box 9"/>
          <p:cNvSpPr txBox="1">
            <a:spLocks noChangeArrowheads="1"/>
          </p:cNvSpPr>
          <p:nvPr/>
        </p:nvSpPr>
        <p:spPr bwMode="auto">
          <a:xfrm>
            <a:off x="2312988" y="1173163"/>
            <a:ext cx="4371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600"/>
              <a:t>＜遺産分割に関する調停・審判の件数＞</a:t>
            </a:r>
          </a:p>
        </p:txBody>
      </p:sp>
      <p:sp>
        <p:nvSpPr>
          <p:cNvPr id="1032" name="Text Box 10"/>
          <p:cNvSpPr txBox="1">
            <a:spLocks noChangeArrowheads="1"/>
          </p:cNvSpPr>
          <p:nvPr/>
        </p:nvSpPr>
        <p:spPr bwMode="auto">
          <a:xfrm>
            <a:off x="908050" y="6092825"/>
            <a:ext cx="6010275"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t>　　　　　</a:t>
            </a:r>
            <a:r>
              <a:rPr lang="en-US" altLang="ja-JP" sz="1600"/>
              <a:t>◎</a:t>
            </a:r>
            <a:r>
              <a:rPr lang="ja-JP" altLang="en-US" sz="1600"/>
              <a:t>相続争いは、増加傾向にある。</a:t>
            </a:r>
            <a:endParaRPr lang="en-US" altLang="ja-JP" sz="1200"/>
          </a:p>
          <a:p>
            <a:pPr eaLnBrk="1" hangingPunct="1">
              <a:spcBef>
                <a:spcPct val="50000"/>
              </a:spcBef>
              <a:buFontTx/>
              <a:buNone/>
            </a:pPr>
            <a:r>
              <a:rPr lang="ja-JP" altLang="en-US" sz="1600"/>
              <a:t>　　　　　◎裁判に至らないもめ事は、数え切れないほどある。</a:t>
            </a:r>
          </a:p>
        </p:txBody>
      </p:sp>
      <p:sp>
        <p:nvSpPr>
          <p:cNvPr id="3081" name="Text Box 12"/>
          <p:cNvSpPr txBox="1">
            <a:spLocks noChangeArrowheads="1"/>
          </p:cNvSpPr>
          <p:nvPr/>
        </p:nvSpPr>
        <p:spPr bwMode="auto">
          <a:xfrm>
            <a:off x="8135938" y="5303838"/>
            <a:ext cx="647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400"/>
              <a:t>（年）</a:t>
            </a:r>
          </a:p>
        </p:txBody>
      </p:sp>
      <p:sp>
        <p:nvSpPr>
          <p:cNvPr id="7178" name="スライド番号プレースホルダー 1"/>
          <p:cNvSpPr>
            <a:spLocks noGrp="1"/>
          </p:cNvSpPr>
          <p:nvPr>
            <p:ph type="sldNum" sz="quarter" idx="12"/>
          </p:nvPr>
        </p:nvSpPr>
        <p:spPr>
          <a:xfrm>
            <a:off x="6553200" y="64357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FAF4949-C4E3-47A4-A053-93434C32419D}" type="slidenum">
              <a:rPr lang="en-US" altLang="ja-JP" sz="1400" smtClean="0"/>
              <a:pPr>
                <a:spcBef>
                  <a:spcPct val="0"/>
                </a:spcBef>
                <a:buFontTx/>
                <a:buNone/>
              </a:pPr>
              <a:t>3</a:t>
            </a:fld>
            <a:endParaRPr lang="en-US" altLang="ja-JP"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31"/>
                                        </p:tgtEl>
                                        <p:attrNameLst>
                                          <p:attrName>style.visibility</p:attrName>
                                        </p:attrNameLst>
                                      </p:cBhvr>
                                      <p:to>
                                        <p:strVal val="visible"/>
                                      </p:to>
                                    </p:set>
                                    <p:anim calcmode="lin" valueType="num">
                                      <p:cBhvr additive="base">
                                        <p:cTn id="13" dur="500" fill="hold"/>
                                        <p:tgtEl>
                                          <p:spTgt spid="1031"/>
                                        </p:tgtEl>
                                        <p:attrNameLst>
                                          <p:attrName>ppt_x</p:attrName>
                                        </p:attrNameLst>
                                      </p:cBhvr>
                                      <p:tavLst>
                                        <p:tav tm="0">
                                          <p:val>
                                            <p:strVal val="#ppt_x"/>
                                          </p:val>
                                        </p:tav>
                                        <p:tav tm="100000">
                                          <p:val>
                                            <p:strVal val="#ppt_x"/>
                                          </p:val>
                                        </p:tav>
                                      </p:tavLst>
                                    </p:anim>
                                    <p:anim calcmode="lin" valueType="num">
                                      <p:cBhvr additive="base">
                                        <p:cTn id="14" dur="500" fill="hold"/>
                                        <p:tgtEl>
                                          <p:spTgt spid="103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81"/>
                                        </p:tgtEl>
                                        <p:attrNameLst>
                                          <p:attrName>style.visibility</p:attrName>
                                        </p:attrNameLst>
                                      </p:cBhvr>
                                      <p:to>
                                        <p:strVal val="visible"/>
                                      </p:to>
                                    </p:set>
                                    <p:anim calcmode="lin" valueType="num">
                                      <p:cBhvr additive="base">
                                        <p:cTn id="23" dur="500" fill="hold"/>
                                        <p:tgtEl>
                                          <p:spTgt spid="3081"/>
                                        </p:tgtEl>
                                        <p:attrNameLst>
                                          <p:attrName>ppt_x</p:attrName>
                                        </p:attrNameLst>
                                      </p:cBhvr>
                                      <p:tavLst>
                                        <p:tav tm="0">
                                          <p:val>
                                            <p:strVal val="#ppt_x"/>
                                          </p:val>
                                        </p:tav>
                                        <p:tav tm="100000">
                                          <p:val>
                                            <p:strVal val="#ppt_x"/>
                                          </p:val>
                                        </p:tav>
                                      </p:tavLst>
                                    </p:anim>
                                    <p:anim calcmode="lin" valueType="num">
                                      <p:cBhvr additive="base">
                                        <p:cTn id="24" dur="500" fill="hold"/>
                                        <p:tgtEl>
                                          <p:spTgt spid="308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27"/>
                                        </p:tgtEl>
                                        <p:attrNameLst>
                                          <p:attrName>style.visibility</p:attrName>
                                        </p:attrNameLst>
                                      </p:cBhvr>
                                      <p:to>
                                        <p:strVal val="visible"/>
                                      </p:to>
                                    </p:set>
                                    <p:anim calcmode="lin" valueType="num">
                                      <p:cBhvr additive="base">
                                        <p:cTn id="27" dur="500" fill="hold"/>
                                        <p:tgtEl>
                                          <p:spTgt spid="1027"/>
                                        </p:tgtEl>
                                        <p:attrNameLst>
                                          <p:attrName>ppt_x</p:attrName>
                                        </p:attrNameLst>
                                      </p:cBhvr>
                                      <p:tavLst>
                                        <p:tav tm="0">
                                          <p:val>
                                            <p:strVal val="#ppt_x"/>
                                          </p:val>
                                        </p:tav>
                                        <p:tav tm="100000">
                                          <p:val>
                                            <p:strVal val="#ppt_x"/>
                                          </p:val>
                                        </p:tav>
                                      </p:tavLst>
                                    </p:anim>
                                    <p:anim calcmode="lin" valueType="num">
                                      <p:cBhvr additive="base">
                                        <p:cTn id="2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32"/>
                                        </p:tgtEl>
                                        <p:attrNameLst>
                                          <p:attrName>style.visibility</p:attrName>
                                        </p:attrNameLst>
                                      </p:cBhvr>
                                      <p:to>
                                        <p:strVal val="visible"/>
                                      </p:to>
                                    </p:set>
                                    <p:anim calcmode="lin" valueType="num">
                                      <p:cBhvr additive="base">
                                        <p:cTn id="33" dur="500" fill="hold"/>
                                        <p:tgtEl>
                                          <p:spTgt spid="1032"/>
                                        </p:tgtEl>
                                        <p:attrNameLst>
                                          <p:attrName>ppt_x</p:attrName>
                                        </p:attrNameLst>
                                      </p:cBhvr>
                                      <p:tavLst>
                                        <p:tav tm="0">
                                          <p:val>
                                            <p:strVal val="#ppt_x"/>
                                          </p:val>
                                        </p:tav>
                                        <p:tav tm="100000">
                                          <p:val>
                                            <p:strVal val="#ppt_x"/>
                                          </p:val>
                                        </p:tav>
                                      </p:tavLst>
                                    </p:anim>
                                    <p:anim calcmode="lin" valueType="num">
                                      <p:cBhvr additive="base">
                                        <p:cTn id="34"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027" grpId="0"/>
      <p:bldP spid="1030" grpId="0"/>
      <p:bldP spid="1031" grpId="0"/>
      <p:bldP spid="1032" grpId="0"/>
      <p:bldP spid="30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4"/>
          <p:cNvSpPr>
            <a:spLocks noChangeShapeType="1"/>
          </p:cNvSpPr>
          <p:nvPr/>
        </p:nvSpPr>
        <p:spPr bwMode="auto">
          <a:xfrm>
            <a:off x="539750" y="1052513"/>
            <a:ext cx="79200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219" name="Text Box 5"/>
          <p:cNvSpPr txBox="1">
            <a:spLocks noChangeArrowheads="1"/>
          </p:cNvSpPr>
          <p:nvPr/>
        </p:nvSpPr>
        <p:spPr bwMode="auto">
          <a:xfrm>
            <a:off x="755650" y="404813"/>
            <a:ext cx="7488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２．相続争いの原因となる背景</a:t>
            </a:r>
          </a:p>
        </p:txBody>
      </p:sp>
      <p:sp>
        <p:nvSpPr>
          <p:cNvPr id="9220" name="Text Box 6"/>
          <p:cNvSpPr txBox="1">
            <a:spLocks noChangeArrowheads="1"/>
          </p:cNvSpPr>
          <p:nvPr/>
        </p:nvSpPr>
        <p:spPr bwMode="auto">
          <a:xfrm>
            <a:off x="468313" y="1196975"/>
            <a:ext cx="8280400" cy="515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（１）戦後の民主主義</a:t>
            </a:r>
          </a:p>
          <a:p>
            <a:pPr eaLnBrk="1" hangingPunct="1">
              <a:lnSpc>
                <a:spcPct val="80000"/>
              </a:lnSpc>
              <a:spcBef>
                <a:spcPct val="50000"/>
              </a:spcBef>
              <a:buFontTx/>
              <a:buNone/>
            </a:pPr>
            <a:r>
              <a:rPr lang="ja-JP" altLang="en-US" sz="1800"/>
              <a:t>　</a:t>
            </a:r>
            <a:r>
              <a:rPr lang="ja-JP" altLang="en-US" sz="1600"/>
              <a:t>家督相続制度　→　均分相続</a:t>
            </a:r>
          </a:p>
          <a:p>
            <a:pPr eaLnBrk="1" hangingPunct="1">
              <a:lnSpc>
                <a:spcPct val="40000"/>
              </a:lnSpc>
              <a:spcBef>
                <a:spcPct val="50000"/>
              </a:spcBef>
              <a:buFontTx/>
              <a:buNone/>
            </a:pPr>
            <a:r>
              <a:rPr lang="ja-JP" altLang="en-US" sz="1600"/>
              <a:t>　均分相続　・・・　法のもとではみな平等→権利意識の高まり→主張を譲らない→調停・審判</a:t>
            </a:r>
          </a:p>
          <a:p>
            <a:pPr eaLnBrk="1" hangingPunct="1">
              <a:spcBef>
                <a:spcPct val="50000"/>
              </a:spcBef>
              <a:buFontTx/>
              <a:buNone/>
            </a:pPr>
            <a:endParaRPr lang="ja-JP" altLang="en-US" sz="1400"/>
          </a:p>
          <a:p>
            <a:pPr eaLnBrk="1" hangingPunct="1">
              <a:lnSpc>
                <a:spcPct val="30000"/>
              </a:lnSpc>
              <a:spcBef>
                <a:spcPct val="50000"/>
              </a:spcBef>
              <a:buFontTx/>
              <a:buNone/>
            </a:pPr>
            <a:r>
              <a:rPr lang="ja-JP" altLang="en-US" sz="1800"/>
              <a:t>（２）戦後の家族形態</a:t>
            </a:r>
          </a:p>
          <a:p>
            <a:pPr eaLnBrk="1" hangingPunct="1">
              <a:lnSpc>
                <a:spcPct val="80000"/>
              </a:lnSpc>
              <a:spcBef>
                <a:spcPct val="50000"/>
              </a:spcBef>
              <a:buFontTx/>
              <a:buNone/>
            </a:pPr>
            <a:r>
              <a:rPr lang="ja-JP" altLang="en-US" sz="1800"/>
              <a:t>　</a:t>
            </a:r>
            <a:r>
              <a:rPr lang="ja-JP" altLang="en-US" sz="1600"/>
              <a:t>大家族　→　核家族化　　　⇒　親族間の交流が少ない</a:t>
            </a:r>
          </a:p>
          <a:p>
            <a:pPr eaLnBrk="1" hangingPunct="1">
              <a:spcBef>
                <a:spcPct val="50000"/>
              </a:spcBef>
              <a:buFontTx/>
              <a:buNone/>
            </a:pPr>
            <a:endParaRPr lang="ja-JP" altLang="en-US" sz="1400"/>
          </a:p>
          <a:p>
            <a:pPr eaLnBrk="1" hangingPunct="1">
              <a:lnSpc>
                <a:spcPct val="30000"/>
              </a:lnSpc>
              <a:spcBef>
                <a:spcPct val="50000"/>
              </a:spcBef>
              <a:buFontTx/>
              <a:buNone/>
            </a:pPr>
            <a:r>
              <a:rPr lang="ja-JP" altLang="en-US" sz="1800"/>
              <a:t>（３）現在の社会的状況</a:t>
            </a:r>
          </a:p>
          <a:p>
            <a:pPr eaLnBrk="1" hangingPunct="1">
              <a:lnSpc>
                <a:spcPct val="80000"/>
              </a:lnSpc>
              <a:spcBef>
                <a:spcPct val="50000"/>
              </a:spcBef>
              <a:buFontTx/>
              <a:buNone/>
            </a:pPr>
            <a:r>
              <a:rPr lang="ja-JP" altLang="en-US" sz="1600"/>
              <a:t>　・住宅ローン、教育資金でお金を使い果たし、貯えがない　→　老後資金が足りない</a:t>
            </a:r>
          </a:p>
          <a:p>
            <a:pPr eaLnBrk="1" hangingPunct="1">
              <a:lnSpc>
                <a:spcPct val="50000"/>
              </a:lnSpc>
              <a:spcBef>
                <a:spcPct val="50000"/>
              </a:spcBef>
              <a:buFontTx/>
              <a:buNone/>
            </a:pPr>
            <a:r>
              <a:rPr lang="ja-JP" altLang="en-US" sz="1600"/>
              <a:t>　・年金に対する不安</a:t>
            </a:r>
          </a:p>
          <a:p>
            <a:pPr algn="ctr" eaLnBrk="1" hangingPunct="1">
              <a:lnSpc>
                <a:spcPct val="50000"/>
              </a:lnSpc>
              <a:spcBef>
                <a:spcPct val="50000"/>
              </a:spcBef>
              <a:buFontTx/>
              <a:buNone/>
            </a:pPr>
            <a:endParaRPr lang="ja-JP" altLang="en-US" sz="1800"/>
          </a:p>
          <a:p>
            <a:pPr algn="ctr" eaLnBrk="1" hangingPunct="1">
              <a:lnSpc>
                <a:spcPct val="90000"/>
              </a:lnSpc>
              <a:spcBef>
                <a:spcPct val="50000"/>
              </a:spcBef>
              <a:buFontTx/>
              <a:buNone/>
            </a:pPr>
            <a:r>
              <a:rPr lang="ja-JP" altLang="en-US" sz="1600"/>
              <a:t>相続はまとまったお金を手にするチャンス</a:t>
            </a:r>
          </a:p>
          <a:p>
            <a:pPr algn="ctr" eaLnBrk="1" hangingPunct="1">
              <a:lnSpc>
                <a:spcPct val="50000"/>
              </a:lnSpc>
              <a:spcBef>
                <a:spcPct val="50000"/>
              </a:spcBef>
              <a:buFontTx/>
              <a:buNone/>
            </a:pPr>
            <a:endParaRPr lang="ja-JP" altLang="en-US" sz="1800"/>
          </a:p>
          <a:p>
            <a:pPr algn="ctr" eaLnBrk="1" hangingPunct="1">
              <a:lnSpc>
                <a:spcPct val="50000"/>
              </a:lnSpc>
              <a:spcBef>
                <a:spcPct val="50000"/>
              </a:spcBef>
              <a:buFontTx/>
              <a:buNone/>
            </a:pPr>
            <a:endParaRPr lang="ja-JP" altLang="en-US" sz="1400"/>
          </a:p>
          <a:p>
            <a:pPr algn="ctr" eaLnBrk="1" hangingPunct="1">
              <a:lnSpc>
                <a:spcPct val="40000"/>
              </a:lnSpc>
              <a:spcBef>
                <a:spcPct val="50000"/>
              </a:spcBef>
              <a:buFontTx/>
              <a:buNone/>
            </a:pPr>
            <a:r>
              <a:rPr lang="ja-JP" altLang="en-US" sz="2000"/>
              <a:t>遺言があれば、争族は未然に防げるでしょうか？</a:t>
            </a:r>
          </a:p>
          <a:p>
            <a:pPr algn="ctr" eaLnBrk="1" hangingPunct="1">
              <a:lnSpc>
                <a:spcPct val="50000"/>
              </a:lnSpc>
              <a:spcBef>
                <a:spcPct val="50000"/>
              </a:spcBef>
              <a:buFontTx/>
              <a:buNone/>
            </a:pPr>
            <a:endParaRPr lang="ja-JP" altLang="en-US" sz="1800"/>
          </a:p>
          <a:p>
            <a:pPr algn="ctr" eaLnBrk="1" hangingPunct="1">
              <a:lnSpc>
                <a:spcPct val="130000"/>
              </a:lnSpc>
              <a:spcBef>
                <a:spcPct val="50000"/>
              </a:spcBef>
              <a:buFontTx/>
              <a:buNone/>
            </a:pPr>
            <a:r>
              <a:rPr lang="ja-JP" altLang="en-US" sz="2000" u="sng"/>
              <a:t>有効・適切な遺言があれば、防ぐことは十分に可能です。</a:t>
            </a:r>
          </a:p>
        </p:txBody>
      </p:sp>
      <p:sp>
        <p:nvSpPr>
          <p:cNvPr id="9221" name="AutoShape 11"/>
          <p:cNvSpPr>
            <a:spLocks noChangeArrowheads="1"/>
          </p:cNvSpPr>
          <p:nvPr/>
        </p:nvSpPr>
        <p:spPr bwMode="auto">
          <a:xfrm>
            <a:off x="4427538" y="4121150"/>
            <a:ext cx="431800" cy="287338"/>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9222" name="AutoShape 12"/>
          <p:cNvSpPr>
            <a:spLocks noChangeArrowheads="1"/>
          </p:cNvSpPr>
          <p:nvPr/>
        </p:nvSpPr>
        <p:spPr bwMode="auto">
          <a:xfrm>
            <a:off x="4427538" y="5616575"/>
            <a:ext cx="449262" cy="288925"/>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pic>
        <p:nvPicPr>
          <p:cNvPr id="9223" name="Picture 13" descr="MCBD00139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750" y="4076700"/>
            <a:ext cx="118903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14" descr="MCj039736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550" y="2276475"/>
            <a:ext cx="889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5"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CA62D456-2350-49DB-A632-C4F6BB4785F2}" type="slidenum">
              <a:rPr lang="en-US" altLang="ja-JP" sz="1400" smtClean="0"/>
              <a:pPr>
                <a:spcBef>
                  <a:spcPct val="0"/>
                </a:spcBef>
                <a:buFontTx/>
                <a:buNone/>
              </a:pPr>
              <a:t>4</a:t>
            </a:fld>
            <a:endParaRPr lang="en-US" altLang="ja-JP"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468313" y="981075"/>
            <a:ext cx="842486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43" name="Text Box 3"/>
          <p:cNvSpPr txBox="1">
            <a:spLocks noChangeArrowheads="1"/>
          </p:cNvSpPr>
          <p:nvPr/>
        </p:nvSpPr>
        <p:spPr bwMode="auto">
          <a:xfrm>
            <a:off x="755650" y="333375"/>
            <a:ext cx="74882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３．相続手続きの流れ</a:t>
            </a:r>
          </a:p>
        </p:txBody>
      </p:sp>
      <p:sp>
        <p:nvSpPr>
          <p:cNvPr id="10244" name="Text Box 8"/>
          <p:cNvSpPr txBox="1">
            <a:spLocks noChangeArrowheads="1"/>
          </p:cNvSpPr>
          <p:nvPr/>
        </p:nvSpPr>
        <p:spPr bwMode="auto">
          <a:xfrm>
            <a:off x="468313" y="1268413"/>
            <a:ext cx="1657350" cy="4718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　相続発生</a:t>
            </a:r>
          </a:p>
          <a:p>
            <a:pPr eaLnBrk="1" hangingPunct="1">
              <a:spcBef>
                <a:spcPct val="50000"/>
              </a:spcBef>
              <a:buFontTx/>
              <a:buNone/>
            </a:pPr>
            <a:r>
              <a:rPr lang="ja-JP" altLang="en-US" sz="1400"/>
              <a:t>　葬儀</a:t>
            </a:r>
          </a:p>
          <a:p>
            <a:pPr eaLnBrk="1" hangingPunct="1">
              <a:spcBef>
                <a:spcPct val="50000"/>
              </a:spcBef>
              <a:buFontTx/>
              <a:buNone/>
            </a:pPr>
            <a:endParaRPr lang="ja-JP" altLang="en-US" sz="1400"/>
          </a:p>
          <a:p>
            <a:pPr eaLnBrk="1" hangingPunct="1">
              <a:spcBef>
                <a:spcPct val="50000"/>
              </a:spcBef>
              <a:buFontTx/>
              <a:buNone/>
            </a:pPr>
            <a:r>
              <a:rPr lang="ja-JP" altLang="en-US" sz="1400"/>
              <a:t>　四十九日法要</a:t>
            </a:r>
          </a:p>
          <a:p>
            <a:pPr eaLnBrk="1" hangingPunct="1">
              <a:spcBef>
                <a:spcPct val="50000"/>
              </a:spcBef>
              <a:buFontTx/>
              <a:buNone/>
            </a:pPr>
            <a:endParaRPr lang="ja-JP" altLang="en-US" sz="1400"/>
          </a:p>
          <a:p>
            <a:pPr eaLnBrk="1" hangingPunct="1">
              <a:spcBef>
                <a:spcPct val="50000"/>
              </a:spcBef>
              <a:buFontTx/>
              <a:buNone/>
            </a:pPr>
            <a:r>
              <a:rPr lang="en-US" altLang="ja-JP" sz="1400"/>
              <a:t>3</a:t>
            </a:r>
            <a:r>
              <a:rPr lang="ja-JP" altLang="en-US" sz="1400"/>
              <a:t>ヶ月</a:t>
            </a:r>
          </a:p>
          <a:p>
            <a:pPr eaLnBrk="1" hangingPunct="1">
              <a:lnSpc>
                <a:spcPct val="50000"/>
              </a:lnSpc>
              <a:spcBef>
                <a:spcPct val="50000"/>
              </a:spcBef>
              <a:buFontTx/>
              <a:buNone/>
            </a:pPr>
            <a:r>
              <a:rPr lang="ja-JP" altLang="en-US" sz="1400"/>
              <a:t>　相続放棄</a:t>
            </a:r>
          </a:p>
          <a:p>
            <a:pPr eaLnBrk="1" hangingPunct="1">
              <a:lnSpc>
                <a:spcPct val="70000"/>
              </a:lnSpc>
              <a:spcBef>
                <a:spcPct val="50000"/>
              </a:spcBef>
              <a:buFontTx/>
              <a:buNone/>
            </a:pPr>
            <a:r>
              <a:rPr lang="ja-JP" altLang="en-US" sz="1400"/>
              <a:t>　限定承認</a:t>
            </a:r>
          </a:p>
          <a:p>
            <a:pPr eaLnBrk="1" hangingPunct="1">
              <a:spcBef>
                <a:spcPct val="50000"/>
              </a:spcBef>
              <a:buFontTx/>
              <a:buNone/>
            </a:pPr>
            <a:endParaRPr lang="ja-JP" altLang="en-US" sz="1400"/>
          </a:p>
          <a:p>
            <a:pPr eaLnBrk="1" hangingPunct="1">
              <a:spcBef>
                <a:spcPct val="50000"/>
              </a:spcBef>
              <a:buFontTx/>
              <a:buNone/>
            </a:pPr>
            <a:r>
              <a:rPr lang="en-US" altLang="ja-JP" sz="1400"/>
              <a:t>4</a:t>
            </a:r>
            <a:r>
              <a:rPr lang="ja-JP" altLang="en-US" sz="1400"/>
              <a:t>ヶ月</a:t>
            </a:r>
          </a:p>
          <a:p>
            <a:pPr eaLnBrk="1" hangingPunct="1">
              <a:lnSpc>
                <a:spcPct val="50000"/>
              </a:lnSpc>
              <a:spcBef>
                <a:spcPct val="50000"/>
              </a:spcBef>
              <a:buFontTx/>
              <a:buNone/>
            </a:pPr>
            <a:r>
              <a:rPr lang="ja-JP" altLang="en-US" sz="1400"/>
              <a:t>　準確定申告</a:t>
            </a:r>
          </a:p>
          <a:p>
            <a:pPr eaLnBrk="1" hangingPunct="1">
              <a:spcBef>
                <a:spcPct val="50000"/>
              </a:spcBef>
              <a:buFontTx/>
              <a:buNone/>
            </a:pPr>
            <a:endParaRPr lang="ja-JP" altLang="en-US" sz="1400"/>
          </a:p>
          <a:p>
            <a:pPr eaLnBrk="1" hangingPunct="1">
              <a:spcBef>
                <a:spcPct val="50000"/>
              </a:spcBef>
              <a:buFontTx/>
              <a:buNone/>
            </a:pPr>
            <a:r>
              <a:rPr lang="en-US" altLang="ja-JP" sz="1400"/>
              <a:t>10</a:t>
            </a:r>
            <a:r>
              <a:rPr lang="ja-JP" altLang="en-US" sz="1400"/>
              <a:t>ヶ月</a:t>
            </a:r>
          </a:p>
          <a:p>
            <a:pPr eaLnBrk="1" hangingPunct="1">
              <a:lnSpc>
                <a:spcPct val="50000"/>
              </a:lnSpc>
              <a:spcBef>
                <a:spcPct val="50000"/>
              </a:spcBef>
              <a:buFontTx/>
              <a:buNone/>
            </a:pPr>
            <a:r>
              <a:rPr lang="ja-JP" altLang="en-US" sz="1400"/>
              <a:t>　相続税申告・納付</a:t>
            </a:r>
          </a:p>
          <a:p>
            <a:pPr eaLnBrk="1" hangingPunct="1">
              <a:spcBef>
                <a:spcPct val="50000"/>
              </a:spcBef>
              <a:buFontTx/>
              <a:buNone/>
            </a:pPr>
            <a:endParaRPr lang="ja-JP" altLang="en-US" sz="1400"/>
          </a:p>
          <a:p>
            <a:pPr eaLnBrk="1" hangingPunct="1">
              <a:spcBef>
                <a:spcPct val="50000"/>
              </a:spcBef>
              <a:buFontTx/>
              <a:buNone/>
            </a:pPr>
            <a:r>
              <a:rPr lang="ja-JP" altLang="en-US" sz="1400"/>
              <a:t>　一周忌法要</a:t>
            </a:r>
          </a:p>
        </p:txBody>
      </p:sp>
      <p:sp>
        <p:nvSpPr>
          <p:cNvPr id="10245" name="Text Box 10"/>
          <p:cNvSpPr txBox="1">
            <a:spLocks noChangeArrowheads="1"/>
          </p:cNvSpPr>
          <p:nvPr/>
        </p:nvSpPr>
        <p:spPr bwMode="auto">
          <a:xfrm>
            <a:off x="2398713" y="1141413"/>
            <a:ext cx="6048375"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t>　　　被相続人の死亡　（相続の発生）</a:t>
            </a:r>
          </a:p>
          <a:p>
            <a:pPr eaLnBrk="1" hangingPunct="1">
              <a:lnSpc>
                <a:spcPct val="60000"/>
              </a:lnSpc>
              <a:spcBef>
                <a:spcPct val="50000"/>
              </a:spcBef>
              <a:buFontTx/>
              <a:buNone/>
            </a:pPr>
            <a:r>
              <a:rPr lang="ja-JP" altLang="en-US" sz="1600"/>
              <a:t>　　　　　　　↓</a:t>
            </a:r>
          </a:p>
          <a:p>
            <a:pPr eaLnBrk="1" hangingPunct="1">
              <a:lnSpc>
                <a:spcPct val="60000"/>
              </a:lnSpc>
              <a:spcBef>
                <a:spcPct val="50000"/>
              </a:spcBef>
              <a:buFontTx/>
              <a:buNone/>
            </a:pPr>
            <a:r>
              <a:rPr lang="ja-JP" altLang="en-US" sz="1400"/>
              <a:t>　　・遺言書の有無の確認</a:t>
            </a:r>
          </a:p>
          <a:p>
            <a:pPr eaLnBrk="1" hangingPunct="1">
              <a:lnSpc>
                <a:spcPct val="60000"/>
              </a:lnSpc>
              <a:spcBef>
                <a:spcPct val="50000"/>
              </a:spcBef>
              <a:buFontTx/>
              <a:buNone/>
            </a:pPr>
            <a:r>
              <a:rPr lang="ja-JP" altLang="en-US" sz="1400"/>
              <a:t>　　・相続人の調査・確定（戸籍謄本等の収集、相続関係説明図の作成）</a:t>
            </a:r>
          </a:p>
          <a:p>
            <a:pPr eaLnBrk="1" hangingPunct="1">
              <a:lnSpc>
                <a:spcPct val="80000"/>
              </a:lnSpc>
              <a:spcBef>
                <a:spcPct val="50000"/>
              </a:spcBef>
              <a:buFontTx/>
              <a:buNone/>
            </a:pPr>
            <a:r>
              <a:rPr lang="ja-JP" altLang="en-US" sz="1400"/>
              <a:t>　　・相続財産の調査・確定（財産目録の作成）　　</a:t>
            </a:r>
            <a:r>
              <a:rPr lang="en-US" altLang="ja-JP" sz="1400"/>
              <a:t>※</a:t>
            </a:r>
            <a:r>
              <a:rPr lang="ja-JP" altLang="en-US" sz="1400"/>
              <a:t>借金などの負債も調査</a:t>
            </a:r>
          </a:p>
        </p:txBody>
      </p:sp>
      <p:sp>
        <p:nvSpPr>
          <p:cNvPr id="10246" name="Text Box 11"/>
          <p:cNvSpPr txBox="1">
            <a:spLocks noChangeArrowheads="1"/>
          </p:cNvSpPr>
          <p:nvPr/>
        </p:nvSpPr>
        <p:spPr bwMode="auto">
          <a:xfrm>
            <a:off x="2547938" y="2941638"/>
            <a:ext cx="1439862" cy="342900"/>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400"/>
              <a:t>遺言がない</a:t>
            </a:r>
          </a:p>
        </p:txBody>
      </p:sp>
      <p:sp>
        <p:nvSpPr>
          <p:cNvPr id="10247" name="Text Box 12"/>
          <p:cNvSpPr txBox="1">
            <a:spLocks noChangeArrowheads="1"/>
          </p:cNvSpPr>
          <p:nvPr/>
        </p:nvSpPr>
        <p:spPr bwMode="auto">
          <a:xfrm>
            <a:off x="5930900" y="2932113"/>
            <a:ext cx="1439863" cy="342900"/>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400"/>
              <a:t>遺言がある</a:t>
            </a:r>
          </a:p>
        </p:txBody>
      </p:sp>
      <p:sp>
        <p:nvSpPr>
          <p:cNvPr id="10248" name="Text Box 13"/>
          <p:cNvSpPr txBox="1">
            <a:spLocks noChangeArrowheads="1"/>
          </p:cNvSpPr>
          <p:nvPr/>
        </p:nvSpPr>
        <p:spPr bwMode="auto">
          <a:xfrm>
            <a:off x="2547938" y="3589338"/>
            <a:ext cx="1871662" cy="138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遺産分割協議</a:t>
            </a:r>
          </a:p>
          <a:p>
            <a:pPr eaLnBrk="1" hangingPunct="1">
              <a:spcBef>
                <a:spcPct val="50000"/>
              </a:spcBef>
              <a:buFontTx/>
              <a:buNone/>
            </a:pPr>
            <a:endParaRPr lang="ja-JP" altLang="en-US" sz="1400"/>
          </a:p>
          <a:p>
            <a:pPr eaLnBrk="1" hangingPunct="1">
              <a:lnSpc>
                <a:spcPct val="50000"/>
              </a:lnSpc>
              <a:spcBef>
                <a:spcPct val="50000"/>
              </a:spcBef>
              <a:buFontTx/>
              <a:buNone/>
            </a:pPr>
            <a:r>
              <a:rPr lang="ja-JP" altLang="en-US" sz="1400"/>
              <a:t>遺産分割協議書作成</a:t>
            </a:r>
          </a:p>
          <a:p>
            <a:pPr eaLnBrk="1" hangingPunct="1">
              <a:spcBef>
                <a:spcPct val="50000"/>
              </a:spcBef>
              <a:buFontTx/>
              <a:buNone/>
            </a:pPr>
            <a:endParaRPr lang="ja-JP" altLang="en-US" sz="1400"/>
          </a:p>
          <a:p>
            <a:pPr eaLnBrk="1" hangingPunct="1">
              <a:lnSpc>
                <a:spcPct val="60000"/>
              </a:lnSpc>
              <a:spcBef>
                <a:spcPct val="50000"/>
              </a:spcBef>
              <a:buFontTx/>
              <a:buNone/>
            </a:pPr>
            <a:r>
              <a:rPr lang="ja-JP" altLang="en-US" sz="1400"/>
              <a:t>名義変更等の手続き</a:t>
            </a:r>
          </a:p>
        </p:txBody>
      </p:sp>
      <p:sp>
        <p:nvSpPr>
          <p:cNvPr id="10249" name="Text Box 14"/>
          <p:cNvSpPr txBox="1">
            <a:spLocks noChangeArrowheads="1"/>
          </p:cNvSpPr>
          <p:nvPr/>
        </p:nvSpPr>
        <p:spPr bwMode="auto">
          <a:xfrm>
            <a:off x="4648200" y="3573463"/>
            <a:ext cx="44958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a:t>自筆証書遺言・秘密証書遺言　　　　　　公正証書遺言</a:t>
            </a:r>
          </a:p>
          <a:p>
            <a:pPr eaLnBrk="1" hangingPunct="1">
              <a:spcBef>
                <a:spcPct val="50000"/>
              </a:spcBef>
              <a:buFontTx/>
              <a:buNone/>
            </a:pPr>
            <a:endParaRPr lang="ja-JP" altLang="en-US" sz="1400"/>
          </a:p>
          <a:p>
            <a:pPr eaLnBrk="1" hangingPunct="1">
              <a:lnSpc>
                <a:spcPct val="70000"/>
              </a:lnSpc>
              <a:spcBef>
                <a:spcPct val="50000"/>
              </a:spcBef>
              <a:buFontTx/>
              <a:buNone/>
            </a:pPr>
            <a:r>
              <a:rPr lang="ja-JP" altLang="en-US" sz="1400"/>
              <a:t>家庭裁判所で検認手続き</a:t>
            </a:r>
          </a:p>
          <a:p>
            <a:pPr eaLnBrk="1" hangingPunct="1">
              <a:lnSpc>
                <a:spcPct val="50000"/>
              </a:lnSpc>
              <a:spcBef>
                <a:spcPct val="50000"/>
              </a:spcBef>
              <a:buFontTx/>
              <a:buNone/>
            </a:pPr>
            <a:r>
              <a:rPr lang="ja-JP" altLang="en-US" sz="1400"/>
              <a:t>　　　　　　　　　　</a:t>
            </a:r>
            <a:r>
              <a:rPr lang="ja-JP" altLang="en-US" sz="1200"/>
              <a:t>＋検認済証明書</a:t>
            </a:r>
          </a:p>
          <a:p>
            <a:pPr eaLnBrk="1" hangingPunct="1">
              <a:lnSpc>
                <a:spcPct val="110000"/>
              </a:lnSpc>
              <a:spcBef>
                <a:spcPct val="50000"/>
              </a:spcBef>
              <a:buFontTx/>
              <a:buNone/>
            </a:pPr>
            <a:r>
              <a:rPr lang="ja-JP" altLang="en-US" sz="1400"/>
              <a:t>名義変更等の手続き　　　　　　　　　名義変更等の手続き</a:t>
            </a:r>
          </a:p>
        </p:txBody>
      </p:sp>
      <p:sp>
        <p:nvSpPr>
          <p:cNvPr id="10250" name="Text Box 15"/>
          <p:cNvSpPr txBox="1">
            <a:spLocks noChangeArrowheads="1"/>
          </p:cNvSpPr>
          <p:nvPr/>
        </p:nvSpPr>
        <p:spPr bwMode="auto">
          <a:xfrm>
            <a:off x="2568575" y="5292725"/>
            <a:ext cx="63246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みんなすっきりした気持ちで一周忌法要に臨む！</a:t>
            </a:r>
          </a:p>
          <a:p>
            <a:pPr eaLnBrk="1" hangingPunct="1">
              <a:spcBef>
                <a:spcPct val="50000"/>
              </a:spcBef>
              <a:buFontTx/>
              <a:buNone/>
            </a:pPr>
            <a:endParaRPr lang="ja-JP" altLang="en-US" sz="1200"/>
          </a:p>
          <a:p>
            <a:pPr eaLnBrk="1" hangingPunct="1">
              <a:lnSpc>
                <a:spcPct val="50000"/>
              </a:lnSpc>
              <a:spcBef>
                <a:spcPct val="50000"/>
              </a:spcBef>
              <a:buFontTx/>
              <a:buNone/>
            </a:pPr>
            <a:r>
              <a:rPr lang="ja-JP" altLang="en-US" sz="1400"/>
              <a:t>　相続放棄件数　　　　平成</a:t>
            </a:r>
            <a:r>
              <a:rPr lang="en-US" altLang="ja-JP" sz="1400"/>
              <a:t>27</a:t>
            </a:r>
            <a:r>
              <a:rPr lang="ja-JP" altLang="en-US" sz="1400"/>
              <a:t>年　</a:t>
            </a:r>
            <a:r>
              <a:rPr lang="en-US" altLang="ja-JP" sz="1400"/>
              <a:t>189,381</a:t>
            </a:r>
            <a:r>
              <a:rPr lang="ja-JP" altLang="en-US" sz="1400"/>
              <a:t>件　　　（平成</a:t>
            </a:r>
            <a:r>
              <a:rPr lang="en-US" altLang="ja-JP" sz="1400"/>
              <a:t>14</a:t>
            </a:r>
            <a:r>
              <a:rPr lang="ja-JP" altLang="en-US" sz="1400"/>
              <a:t>年　</a:t>
            </a:r>
            <a:r>
              <a:rPr lang="en-US" altLang="ja-JP" sz="1400"/>
              <a:t>123,038</a:t>
            </a:r>
            <a:r>
              <a:rPr lang="ja-JP" altLang="en-US" sz="1400"/>
              <a:t>件）</a:t>
            </a:r>
          </a:p>
          <a:p>
            <a:pPr eaLnBrk="1" hangingPunct="1">
              <a:spcBef>
                <a:spcPct val="50000"/>
              </a:spcBef>
              <a:buFontTx/>
              <a:buNone/>
            </a:pPr>
            <a:r>
              <a:rPr lang="ja-JP" altLang="en-US" sz="1400"/>
              <a:t>　相続限定承認件数　平成</a:t>
            </a:r>
            <a:r>
              <a:rPr lang="en-US" altLang="ja-JP" sz="1400"/>
              <a:t>27</a:t>
            </a:r>
            <a:r>
              <a:rPr lang="ja-JP" altLang="en-US" sz="1400"/>
              <a:t>年　　　　</a:t>
            </a:r>
            <a:r>
              <a:rPr lang="en-US" altLang="ja-JP" sz="1400"/>
              <a:t>759</a:t>
            </a:r>
            <a:r>
              <a:rPr lang="ja-JP" altLang="en-US" sz="1400"/>
              <a:t>件　　　（平成</a:t>
            </a:r>
            <a:r>
              <a:rPr lang="en-US" altLang="ja-JP" sz="1400"/>
              <a:t>14</a:t>
            </a:r>
            <a:r>
              <a:rPr lang="ja-JP" altLang="en-US" sz="1400"/>
              <a:t>年　　　　</a:t>
            </a:r>
            <a:r>
              <a:rPr lang="en-US" altLang="ja-JP" sz="1400"/>
              <a:t>938</a:t>
            </a:r>
            <a:r>
              <a:rPr lang="ja-JP" altLang="en-US" sz="1400"/>
              <a:t>件）</a:t>
            </a:r>
            <a:endParaRPr lang="ja-JP" altLang="en-US" sz="1600"/>
          </a:p>
        </p:txBody>
      </p:sp>
      <p:sp>
        <p:nvSpPr>
          <p:cNvPr id="10251" name="AutoShape 17"/>
          <p:cNvSpPr>
            <a:spLocks noChangeArrowheads="1"/>
          </p:cNvSpPr>
          <p:nvPr/>
        </p:nvSpPr>
        <p:spPr bwMode="auto">
          <a:xfrm>
            <a:off x="3043238" y="3895725"/>
            <a:ext cx="360362" cy="287338"/>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0252" name="AutoShape 18"/>
          <p:cNvSpPr>
            <a:spLocks noChangeArrowheads="1"/>
          </p:cNvSpPr>
          <p:nvPr/>
        </p:nvSpPr>
        <p:spPr bwMode="auto">
          <a:xfrm>
            <a:off x="3055938" y="4416425"/>
            <a:ext cx="360362" cy="287338"/>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0253" name="AutoShape 19"/>
          <p:cNvSpPr>
            <a:spLocks noChangeArrowheads="1"/>
          </p:cNvSpPr>
          <p:nvPr/>
        </p:nvSpPr>
        <p:spPr bwMode="auto">
          <a:xfrm>
            <a:off x="5380038" y="3883025"/>
            <a:ext cx="360362" cy="287338"/>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0254" name="AutoShape 20"/>
          <p:cNvSpPr>
            <a:spLocks noChangeArrowheads="1"/>
          </p:cNvSpPr>
          <p:nvPr/>
        </p:nvSpPr>
        <p:spPr bwMode="auto">
          <a:xfrm>
            <a:off x="5380038" y="4441825"/>
            <a:ext cx="360362" cy="287338"/>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0255" name="AutoShape 21"/>
          <p:cNvSpPr>
            <a:spLocks noChangeArrowheads="1"/>
          </p:cNvSpPr>
          <p:nvPr/>
        </p:nvSpPr>
        <p:spPr bwMode="auto">
          <a:xfrm>
            <a:off x="7945438" y="3895725"/>
            <a:ext cx="360362" cy="790575"/>
          </a:xfrm>
          <a:prstGeom prst="downArrow">
            <a:avLst>
              <a:gd name="adj1" fmla="val 50000"/>
              <a:gd name="adj2" fmla="val 54846"/>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0256" name="Line 22"/>
          <p:cNvSpPr>
            <a:spLocks noChangeShapeType="1"/>
          </p:cNvSpPr>
          <p:nvPr/>
        </p:nvSpPr>
        <p:spPr bwMode="auto">
          <a:xfrm flipV="1">
            <a:off x="5508625" y="3500438"/>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57" name="Line 23"/>
          <p:cNvSpPr>
            <a:spLocks noChangeShapeType="1"/>
          </p:cNvSpPr>
          <p:nvPr/>
        </p:nvSpPr>
        <p:spPr bwMode="auto">
          <a:xfrm>
            <a:off x="5508625" y="3500438"/>
            <a:ext cx="25923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58" name="Line 24"/>
          <p:cNvSpPr>
            <a:spLocks noChangeShapeType="1"/>
          </p:cNvSpPr>
          <p:nvPr/>
        </p:nvSpPr>
        <p:spPr bwMode="auto">
          <a:xfrm>
            <a:off x="8101013" y="3500438"/>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59" name="Line 25"/>
          <p:cNvSpPr>
            <a:spLocks noChangeShapeType="1"/>
          </p:cNvSpPr>
          <p:nvPr/>
        </p:nvSpPr>
        <p:spPr bwMode="auto">
          <a:xfrm>
            <a:off x="6588125" y="32845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60"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C260F49-E2A7-4F63-A498-61587B7E213E}" type="slidenum">
              <a:rPr lang="en-US" altLang="ja-JP" sz="1400" smtClean="0"/>
              <a:pPr>
                <a:spcBef>
                  <a:spcPct val="0"/>
                </a:spcBef>
                <a:buFontTx/>
                <a:buNone/>
              </a:pPr>
              <a:t>5</a:t>
            </a:fld>
            <a:endParaRPr lang="en-US" altLang="ja-JP"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a:off x="539750" y="1052513"/>
            <a:ext cx="81359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267" name="Text Box 3"/>
          <p:cNvSpPr txBox="1">
            <a:spLocks noChangeArrowheads="1"/>
          </p:cNvSpPr>
          <p:nvPr/>
        </p:nvSpPr>
        <p:spPr bwMode="auto">
          <a:xfrm>
            <a:off x="755650" y="260350"/>
            <a:ext cx="74882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４</a:t>
            </a:r>
            <a:r>
              <a:rPr lang="en-US" altLang="ja-JP"/>
              <a:t>-</a:t>
            </a:r>
            <a:r>
              <a:rPr lang="en-US" altLang="ja-JP" sz="2400"/>
              <a:t>1</a:t>
            </a:r>
            <a:r>
              <a:rPr lang="en-US" altLang="ja-JP" sz="1800"/>
              <a:t> </a:t>
            </a:r>
            <a:r>
              <a:rPr lang="ja-JP" altLang="en-US" sz="1800"/>
              <a:t>．</a:t>
            </a:r>
            <a:r>
              <a:rPr lang="ja-JP" altLang="en-US" sz="4000"/>
              <a:t>　法定相続人</a:t>
            </a:r>
          </a:p>
        </p:txBody>
      </p:sp>
      <p:grpSp>
        <p:nvGrpSpPr>
          <p:cNvPr id="2" name="Organization Chart 4"/>
          <p:cNvGrpSpPr>
            <a:grpSpLocks/>
          </p:cNvGrpSpPr>
          <p:nvPr/>
        </p:nvGrpSpPr>
        <p:grpSpPr bwMode="auto">
          <a:xfrm>
            <a:off x="539750" y="1412875"/>
            <a:ext cx="7993063" cy="5040313"/>
            <a:chOff x="2080" y="1317"/>
            <a:chExt cx="5681" cy="3175"/>
          </a:xfrm>
        </p:grpSpPr>
        <p:sp>
          <p:nvSpPr>
            <p:cNvPr id="11292" name="_s8268"/>
            <p:cNvSpPr>
              <a:spLocks noChangeArrowheads="1"/>
            </p:cNvSpPr>
            <p:nvPr/>
          </p:nvSpPr>
          <p:spPr bwMode="auto">
            <a:xfrm>
              <a:off x="5867" y="2496"/>
              <a:ext cx="665" cy="272"/>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配偶者</a:t>
              </a:r>
            </a:p>
          </p:txBody>
        </p:sp>
        <p:sp>
          <p:nvSpPr>
            <p:cNvPr id="11293" name="_s7398"/>
            <p:cNvSpPr>
              <a:spLocks noChangeArrowheads="1"/>
            </p:cNvSpPr>
            <p:nvPr/>
          </p:nvSpPr>
          <p:spPr bwMode="auto">
            <a:xfrm>
              <a:off x="5990" y="2959"/>
              <a:ext cx="357" cy="272"/>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子</a:t>
              </a:r>
            </a:p>
          </p:txBody>
        </p:sp>
        <p:sp>
          <p:nvSpPr>
            <p:cNvPr id="11294" name="_s7398"/>
            <p:cNvSpPr>
              <a:spLocks noChangeArrowheads="1"/>
            </p:cNvSpPr>
            <p:nvPr/>
          </p:nvSpPr>
          <p:spPr bwMode="auto">
            <a:xfrm>
              <a:off x="4905" y="2950"/>
              <a:ext cx="307" cy="272"/>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子</a:t>
              </a:r>
            </a:p>
          </p:txBody>
        </p:sp>
        <p:sp>
          <p:nvSpPr>
            <p:cNvPr id="11295" name="_s7398"/>
            <p:cNvSpPr>
              <a:spLocks noChangeArrowheads="1"/>
            </p:cNvSpPr>
            <p:nvPr/>
          </p:nvSpPr>
          <p:spPr bwMode="auto">
            <a:xfrm>
              <a:off x="4894" y="3412"/>
              <a:ext cx="359" cy="273"/>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孫</a:t>
              </a:r>
            </a:p>
          </p:txBody>
        </p:sp>
        <p:sp>
          <p:nvSpPr>
            <p:cNvPr id="11296" name="_s7397"/>
            <p:cNvSpPr>
              <a:spLocks noChangeArrowheads="1"/>
            </p:cNvSpPr>
            <p:nvPr/>
          </p:nvSpPr>
          <p:spPr bwMode="auto">
            <a:xfrm>
              <a:off x="3431" y="2496"/>
              <a:ext cx="306" cy="272"/>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姉</a:t>
              </a:r>
            </a:p>
          </p:txBody>
        </p:sp>
        <p:sp>
          <p:nvSpPr>
            <p:cNvPr id="11297" name="_s7397"/>
            <p:cNvSpPr>
              <a:spLocks noChangeArrowheads="1"/>
            </p:cNvSpPr>
            <p:nvPr/>
          </p:nvSpPr>
          <p:spPr bwMode="auto">
            <a:xfrm>
              <a:off x="2725" y="2496"/>
              <a:ext cx="307" cy="272"/>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兄</a:t>
              </a:r>
            </a:p>
          </p:txBody>
        </p:sp>
        <p:sp>
          <p:nvSpPr>
            <p:cNvPr id="11298" name="_s7397"/>
            <p:cNvSpPr>
              <a:spLocks noChangeArrowheads="1"/>
            </p:cNvSpPr>
            <p:nvPr/>
          </p:nvSpPr>
          <p:spPr bwMode="auto">
            <a:xfrm>
              <a:off x="4087" y="2506"/>
              <a:ext cx="315" cy="272"/>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妹</a:t>
              </a:r>
            </a:p>
          </p:txBody>
        </p:sp>
        <p:sp>
          <p:nvSpPr>
            <p:cNvPr id="11299" name="_s7398"/>
            <p:cNvSpPr>
              <a:spLocks noChangeArrowheads="1"/>
            </p:cNvSpPr>
            <p:nvPr/>
          </p:nvSpPr>
          <p:spPr bwMode="auto">
            <a:xfrm>
              <a:off x="4792" y="2496"/>
              <a:ext cx="428" cy="272"/>
            </a:xfrm>
            <a:prstGeom prst="roundRect">
              <a:avLst>
                <a:gd name="adj" fmla="val 16667"/>
              </a:avLst>
            </a:prstGeom>
            <a:solidFill>
              <a:srgbClr val="FFFF00"/>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本人</a:t>
              </a:r>
            </a:p>
          </p:txBody>
        </p:sp>
        <p:sp>
          <p:nvSpPr>
            <p:cNvPr id="11300" name="_s7397"/>
            <p:cNvSpPr>
              <a:spLocks noChangeArrowheads="1"/>
            </p:cNvSpPr>
            <p:nvPr/>
          </p:nvSpPr>
          <p:spPr bwMode="auto">
            <a:xfrm>
              <a:off x="3206" y="1770"/>
              <a:ext cx="307" cy="273"/>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父</a:t>
              </a:r>
            </a:p>
          </p:txBody>
        </p:sp>
        <p:sp>
          <p:nvSpPr>
            <p:cNvPr id="11301" name="_s7397"/>
            <p:cNvSpPr>
              <a:spLocks noChangeArrowheads="1"/>
            </p:cNvSpPr>
            <p:nvPr/>
          </p:nvSpPr>
          <p:spPr bwMode="auto">
            <a:xfrm>
              <a:off x="4280" y="1770"/>
              <a:ext cx="307" cy="273"/>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母</a:t>
              </a:r>
            </a:p>
          </p:txBody>
        </p:sp>
        <p:sp>
          <p:nvSpPr>
            <p:cNvPr id="11302" name="_s7398"/>
            <p:cNvSpPr>
              <a:spLocks noChangeArrowheads="1"/>
            </p:cNvSpPr>
            <p:nvPr/>
          </p:nvSpPr>
          <p:spPr bwMode="auto">
            <a:xfrm>
              <a:off x="2591" y="2995"/>
              <a:ext cx="563" cy="272"/>
            </a:xfrm>
            <a:prstGeom prst="roundRect">
              <a:avLst>
                <a:gd name="adj" fmla="val 16667"/>
              </a:avLst>
            </a:prstGeom>
            <a:solidFill>
              <a:schemeClr val="accent1"/>
            </a:solidFill>
            <a:ln w="9525">
              <a:solidFill>
                <a:schemeClr val="tx1"/>
              </a:solidFill>
              <a:round/>
              <a:headEnd/>
              <a:tailEnd/>
            </a:ln>
          </p:spPr>
          <p:txBody>
            <a:bodyPr wrap="none" lIns="89520" tIns="44760" rIns="89520" bIns="4476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t>甥･姪</a:t>
              </a:r>
            </a:p>
          </p:txBody>
        </p:sp>
      </p:grpSp>
      <p:sp>
        <p:nvSpPr>
          <p:cNvPr id="65554" name="Line 18"/>
          <p:cNvSpPr>
            <a:spLocks noChangeShapeType="1"/>
          </p:cNvSpPr>
          <p:nvPr/>
        </p:nvSpPr>
        <p:spPr bwMode="auto">
          <a:xfrm>
            <a:off x="1619250" y="2924175"/>
            <a:ext cx="30972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55" name="Line 19"/>
          <p:cNvSpPr>
            <a:spLocks noChangeShapeType="1"/>
          </p:cNvSpPr>
          <p:nvPr/>
        </p:nvSpPr>
        <p:spPr bwMode="auto">
          <a:xfrm>
            <a:off x="1619250" y="2924175"/>
            <a:ext cx="0"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56" name="Line 20"/>
          <p:cNvSpPr>
            <a:spLocks noChangeShapeType="1"/>
          </p:cNvSpPr>
          <p:nvPr/>
        </p:nvSpPr>
        <p:spPr bwMode="auto">
          <a:xfrm>
            <a:off x="2627313" y="2924175"/>
            <a:ext cx="0"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57" name="Line 21"/>
          <p:cNvSpPr>
            <a:spLocks noChangeShapeType="1"/>
          </p:cNvSpPr>
          <p:nvPr/>
        </p:nvSpPr>
        <p:spPr bwMode="auto">
          <a:xfrm>
            <a:off x="3563938" y="2924175"/>
            <a:ext cx="0"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58" name="Line 22"/>
          <p:cNvSpPr>
            <a:spLocks noChangeShapeType="1"/>
          </p:cNvSpPr>
          <p:nvPr/>
        </p:nvSpPr>
        <p:spPr bwMode="auto">
          <a:xfrm>
            <a:off x="4716463" y="2924175"/>
            <a:ext cx="0"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59" name="Line 23"/>
          <p:cNvSpPr>
            <a:spLocks noChangeShapeType="1"/>
          </p:cNvSpPr>
          <p:nvPr/>
        </p:nvSpPr>
        <p:spPr bwMode="auto">
          <a:xfrm>
            <a:off x="2555875" y="2349500"/>
            <a:ext cx="1079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0" name="Line 24"/>
          <p:cNvSpPr>
            <a:spLocks noChangeShapeType="1"/>
          </p:cNvSpPr>
          <p:nvPr/>
        </p:nvSpPr>
        <p:spPr bwMode="auto">
          <a:xfrm>
            <a:off x="2541588" y="2420938"/>
            <a:ext cx="10937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1" name="Line 25"/>
          <p:cNvSpPr>
            <a:spLocks noChangeShapeType="1"/>
          </p:cNvSpPr>
          <p:nvPr/>
        </p:nvSpPr>
        <p:spPr bwMode="auto">
          <a:xfrm>
            <a:off x="3059113" y="2420938"/>
            <a:ext cx="0" cy="5032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2" name="AutoShape 26"/>
          <p:cNvSpPr>
            <a:spLocks noChangeArrowheads="1"/>
          </p:cNvSpPr>
          <p:nvPr/>
        </p:nvSpPr>
        <p:spPr bwMode="auto">
          <a:xfrm rot="5400000">
            <a:off x="4579938" y="5437187"/>
            <a:ext cx="279400" cy="295275"/>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65563" name="Line 27"/>
          <p:cNvSpPr>
            <a:spLocks noChangeShapeType="1"/>
          </p:cNvSpPr>
          <p:nvPr/>
        </p:nvSpPr>
        <p:spPr bwMode="auto">
          <a:xfrm>
            <a:off x="4932363" y="3500438"/>
            <a:ext cx="9350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4" name="Line 28"/>
          <p:cNvSpPr>
            <a:spLocks noChangeShapeType="1"/>
          </p:cNvSpPr>
          <p:nvPr/>
        </p:nvSpPr>
        <p:spPr bwMode="auto">
          <a:xfrm>
            <a:off x="4932363" y="3573463"/>
            <a:ext cx="9350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5" name="Line 29"/>
          <p:cNvSpPr>
            <a:spLocks noChangeShapeType="1"/>
          </p:cNvSpPr>
          <p:nvPr/>
        </p:nvSpPr>
        <p:spPr bwMode="auto">
          <a:xfrm>
            <a:off x="4716463" y="3860800"/>
            <a:ext cx="1584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6" name="Line 30"/>
          <p:cNvSpPr>
            <a:spLocks noChangeShapeType="1"/>
          </p:cNvSpPr>
          <p:nvPr/>
        </p:nvSpPr>
        <p:spPr bwMode="auto">
          <a:xfrm>
            <a:off x="5435600" y="35734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7" name="Line 31"/>
          <p:cNvSpPr>
            <a:spLocks noChangeShapeType="1"/>
          </p:cNvSpPr>
          <p:nvPr/>
        </p:nvSpPr>
        <p:spPr bwMode="auto">
          <a:xfrm>
            <a:off x="4716463" y="386080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8" name="Line 32"/>
          <p:cNvSpPr>
            <a:spLocks noChangeShapeType="1"/>
          </p:cNvSpPr>
          <p:nvPr/>
        </p:nvSpPr>
        <p:spPr bwMode="auto">
          <a:xfrm>
            <a:off x="6300788" y="386080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69" name="Line 33"/>
          <p:cNvSpPr>
            <a:spLocks noChangeShapeType="1"/>
          </p:cNvSpPr>
          <p:nvPr/>
        </p:nvSpPr>
        <p:spPr bwMode="auto">
          <a:xfrm>
            <a:off x="4729163" y="4424363"/>
            <a:ext cx="0" cy="3000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71" name="Line 35"/>
          <p:cNvSpPr>
            <a:spLocks noChangeShapeType="1"/>
          </p:cNvSpPr>
          <p:nvPr/>
        </p:nvSpPr>
        <p:spPr bwMode="auto">
          <a:xfrm>
            <a:off x="1639888" y="3714750"/>
            <a:ext cx="7937" cy="3619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572" name="Rectangle 36"/>
          <p:cNvSpPr>
            <a:spLocks noChangeArrowheads="1"/>
          </p:cNvSpPr>
          <p:nvPr/>
        </p:nvSpPr>
        <p:spPr bwMode="auto">
          <a:xfrm>
            <a:off x="7019925" y="3284538"/>
            <a:ext cx="21240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600">
                <a:solidFill>
                  <a:srgbClr val="FF3399"/>
                </a:solidFill>
              </a:rPr>
              <a:t>常に相続人</a:t>
            </a:r>
          </a:p>
        </p:txBody>
      </p:sp>
      <p:sp>
        <p:nvSpPr>
          <p:cNvPr id="65573" name="Oval 37"/>
          <p:cNvSpPr>
            <a:spLocks noChangeArrowheads="1"/>
          </p:cNvSpPr>
          <p:nvPr/>
        </p:nvSpPr>
        <p:spPr bwMode="auto">
          <a:xfrm>
            <a:off x="6948488" y="3213100"/>
            <a:ext cx="1944687"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65574" name="Oval 38"/>
          <p:cNvSpPr>
            <a:spLocks noChangeArrowheads="1"/>
          </p:cNvSpPr>
          <p:nvPr/>
        </p:nvSpPr>
        <p:spPr bwMode="auto">
          <a:xfrm>
            <a:off x="5219700" y="4652963"/>
            <a:ext cx="15843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800">
                <a:solidFill>
                  <a:srgbClr val="FF3399"/>
                </a:solidFill>
              </a:rPr>
              <a:t>第</a:t>
            </a:r>
            <a:r>
              <a:rPr lang="en-US" altLang="ja-JP" sz="2800">
                <a:solidFill>
                  <a:srgbClr val="FF3399"/>
                </a:solidFill>
              </a:rPr>
              <a:t>1</a:t>
            </a:r>
            <a:r>
              <a:rPr lang="ja-JP" altLang="en-US" sz="2800">
                <a:solidFill>
                  <a:srgbClr val="FF3399"/>
                </a:solidFill>
              </a:rPr>
              <a:t>順位</a:t>
            </a:r>
          </a:p>
        </p:txBody>
      </p:sp>
      <p:sp>
        <p:nvSpPr>
          <p:cNvPr id="65575" name="Oval 39"/>
          <p:cNvSpPr>
            <a:spLocks noChangeArrowheads="1"/>
          </p:cNvSpPr>
          <p:nvPr/>
        </p:nvSpPr>
        <p:spPr bwMode="auto">
          <a:xfrm>
            <a:off x="2411413" y="1484313"/>
            <a:ext cx="1584325" cy="50641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800">
                <a:solidFill>
                  <a:srgbClr val="FF3399"/>
                </a:solidFill>
              </a:rPr>
              <a:t>第</a:t>
            </a:r>
            <a:r>
              <a:rPr lang="en-US" altLang="ja-JP" sz="2800">
                <a:solidFill>
                  <a:srgbClr val="FF3399"/>
                </a:solidFill>
              </a:rPr>
              <a:t>2</a:t>
            </a:r>
            <a:r>
              <a:rPr lang="ja-JP" altLang="en-US" sz="2800">
                <a:solidFill>
                  <a:srgbClr val="FF3399"/>
                </a:solidFill>
              </a:rPr>
              <a:t>順位</a:t>
            </a:r>
          </a:p>
        </p:txBody>
      </p:sp>
      <p:sp>
        <p:nvSpPr>
          <p:cNvPr id="65576" name="Oval 40"/>
          <p:cNvSpPr>
            <a:spLocks noChangeArrowheads="1"/>
          </p:cNvSpPr>
          <p:nvPr/>
        </p:nvSpPr>
        <p:spPr bwMode="auto">
          <a:xfrm>
            <a:off x="2339975" y="4005263"/>
            <a:ext cx="15843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800">
                <a:solidFill>
                  <a:srgbClr val="FF3399"/>
                </a:solidFill>
              </a:rPr>
              <a:t>第</a:t>
            </a:r>
            <a:r>
              <a:rPr lang="en-US" altLang="ja-JP" sz="2800">
                <a:solidFill>
                  <a:srgbClr val="FF3399"/>
                </a:solidFill>
              </a:rPr>
              <a:t>3</a:t>
            </a:r>
            <a:r>
              <a:rPr lang="ja-JP" altLang="en-US" sz="2800">
                <a:solidFill>
                  <a:srgbClr val="FF3399"/>
                </a:solidFill>
              </a:rPr>
              <a:t>順位</a:t>
            </a:r>
          </a:p>
        </p:txBody>
      </p:sp>
      <p:sp>
        <p:nvSpPr>
          <p:cNvPr id="11291"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4D766B49-1E2A-4E2D-9563-4DF495B5DA51}" type="slidenum">
              <a:rPr lang="en-US" altLang="ja-JP" sz="1400" smtClean="0"/>
              <a:pPr>
                <a:spcBef>
                  <a:spcPct val="0"/>
                </a:spcBef>
                <a:buFontTx/>
                <a:buNone/>
              </a:pPr>
              <a:t>6</a:t>
            </a:fld>
            <a:endParaRPr lang="en-US" altLang="ja-JP"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5554"/>
                                        </p:tgtEl>
                                        <p:attrNameLst>
                                          <p:attrName>style.visibility</p:attrName>
                                        </p:attrNameLst>
                                      </p:cBhvr>
                                      <p:to>
                                        <p:strVal val="visible"/>
                                      </p:to>
                                    </p:set>
                                    <p:animEffect transition="in" filter="checkerboard(across)">
                                      <p:cBhvr>
                                        <p:cTn id="10" dur="500"/>
                                        <p:tgtEl>
                                          <p:spTgt spid="6555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5555"/>
                                        </p:tgtEl>
                                        <p:attrNameLst>
                                          <p:attrName>style.visibility</p:attrName>
                                        </p:attrNameLst>
                                      </p:cBhvr>
                                      <p:to>
                                        <p:strVal val="visible"/>
                                      </p:to>
                                    </p:set>
                                    <p:animEffect transition="in" filter="checkerboard(across)">
                                      <p:cBhvr>
                                        <p:cTn id="13" dur="500"/>
                                        <p:tgtEl>
                                          <p:spTgt spid="65555"/>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65556"/>
                                        </p:tgtEl>
                                        <p:attrNameLst>
                                          <p:attrName>style.visibility</p:attrName>
                                        </p:attrNameLst>
                                      </p:cBhvr>
                                      <p:to>
                                        <p:strVal val="visible"/>
                                      </p:to>
                                    </p:set>
                                    <p:animEffect transition="in" filter="checkerboard(across)">
                                      <p:cBhvr>
                                        <p:cTn id="16" dur="500"/>
                                        <p:tgtEl>
                                          <p:spTgt spid="6555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65557"/>
                                        </p:tgtEl>
                                        <p:attrNameLst>
                                          <p:attrName>style.visibility</p:attrName>
                                        </p:attrNameLst>
                                      </p:cBhvr>
                                      <p:to>
                                        <p:strVal val="visible"/>
                                      </p:to>
                                    </p:set>
                                    <p:animEffect transition="in" filter="checkerboard(across)">
                                      <p:cBhvr>
                                        <p:cTn id="19" dur="500"/>
                                        <p:tgtEl>
                                          <p:spTgt spid="65557"/>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65558"/>
                                        </p:tgtEl>
                                        <p:attrNameLst>
                                          <p:attrName>style.visibility</p:attrName>
                                        </p:attrNameLst>
                                      </p:cBhvr>
                                      <p:to>
                                        <p:strVal val="visible"/>
                                      </p:to>
                                    </p:set>
                                    <p:animEffect transition="in" filter="checkerboard(across)">
                                      <p:cBhvr>
                                        <p:cTn id="22" dur="500"/>
                                        <p:tgtEl>
                                          <p:spTgt spid="6555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65559"/>
                                        </p:tgtEl>
                                        <p:attrNameLst>
                                          <p:attrName>style.visibility</p:attrName>
                                        </p:attrNameLst>
                                      </p:cBhvr>
                                      <p:to>
                                        <p:strVal val="visible"/>
                                      </p:to>
                                    </p:set>
                                    <p:animEffect transition="in" filter="checkerboard(across)">
                                      <p:cBhvr>
                                        <p:cTn id="25" dur="500"/>
                                        <p:tgtEl>
                                          <p:spTgt spid="65559"/>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65560"/>
                                        </p:tgtEl>
                                        <p:attrNameLst>
                                          <p:attrName>style.visibility</p:attrName>
                                        </p:attrNameLst>
                                      </p:cBhvr>
                                      <p:to>
                                        <p:strVal val="visible"/>
                                      </p:to>
                                    </p:set>
                                    <p:animEffect transition="in" filter="checkerboard(across)">
                                      <p:cBhvr>
                                        <p:cTn id="28" dur="500"/>
                                        <p:tgtEl>
                                          <p:spTgt spid="65560"/>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65561"/>
                                        </p:tgtEl>
                                        <p:attrNameLst>
                                          <p:attrName>style.visibility</p:attrName>
                                        </p:attrNameLst>
                                      </p:cBhvr>
                                      <p:to>
                                        <p:strVal val="visible"/>
                                      </p:to>
                                    </p:set>
                                    <p:animEffect transition="in" filter="checkerboard(across)">
                                      <p:cBhvr>
                                        <p:cTn id="31" dur="500"/>
                                        <p:tgtEl>
                                          <p:spTgt spid="65561"/>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65562"/>
                                        </p:tgtEl>
                                        <p:attrNameLst>
                                          <p:attrName>style.visibility</p:attrName>
                                        </p:attrNameLst>
                                      </p:cBhvr>
                                      <p:to>
                                        <p:strVal val="visible"/>
                                      </p:to>
                                    </p:set>
                                    <p:animEffect transition="in" filter="checkerboard(across)">
                                      <p:cBhvr>
                                        <p:cTn id="34" dur="500"/>
                                        <p:tgtEl>
                                          <p:spTgt spid="65562"/>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65563"/>
                                        </p:tgtEl>
                                        <p:attrNameLst>
                                          <p:attrName>style.visibility</p:attrName>
                                        </p:attrNameLst>
                                      </p:cBhvr>
                                      <p:to>
                                        <p:strVal val="visible"/>
                                      </p:to>
                                    </p:set>
                                    <p:animEffect transition="in" filter="checkerboard(across)">
                                      <p:cBhvr>
                                        <p:cTn id="37" dur="500"/>
                                        <p:tgtEl>
                                          <p:spTgt spid="65563"/>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65564"/>
                                        </p:tgtEl>
                                        <p:attrNameLst>
                                          <p:attrName>style.visibility</p:attrName>
                                        </p:attrNameLst>
                                      </p:cBhvr>
                                      <p:to>
                                        <p:strVal val="visible"/>
                                      </p:to>
                                    </p:set>
                                    <p:animEffect transition="in" filter="checkerboard(across)">
                                      <p:cBhvr>
                                        <p:cTn id="40" dur="500"/>
                                        <p:tgtEl>
                                          <p:spTgt spid="65564"/>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65565"/>
                                        </p:tgtEl>
                                        <p:attrNameLst>
                                          <p:attrName>style.visibility</p:attrName>
                                        </p:attrNameLst>
                                      </p:cBhvr>
                                      <p:to>
                                        <p:strVal val="visible"/>
                                      </p:to>
                                    </p:set>
                                    <p:animEffect transition="in" filter="checkerboard(across)">
                                      <p:cBhvr>
                                        <p:cTn id="43" dur="500"/>
                                        <p:tgtEl>
                                          <p:spTgt spid="65565"/>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65566"/>
                                        </p:tgtEl>
                                        <p:attrNameLst>
                                          <p:attrName>style.visibility</p:attrName>
                                        </p:attrNameLst>
                                      </p:cBhvr>
                                      <p:to>
                                        <p:strVal val="visible"/>
                                      </p:to>
                                    </p:set>
                                    <p:animEffect transition="in" filter="checkerboard(across)">
                                      <p:cBhvr>
                                        <p:cTn id="46" dur="500"/>
                                        <p:tgtEl>
                                          <p:spTgt spid="65566"/>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65567"/>
                                        </p:tgtEl>
                                        <p:attrNameLst>
                                          <p:attrName>style.visibility</p:attrName>
                                        </p:attrNameLst>
                                      </p:cBhvr>
                                      <p:to>
                                        <p:strVal val="visible"/>
                                      </p:to>
                                    </p:set>
                                    <p:animEffect transition="in" filter="checkerboard(across)">
                                      <p:cBhvr>
                                        <p:cTn id="49" dur="500"/>
                                        <p:tgtEl>
                                          <p:spTgt spid="65567"/>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65568"/>
                                        </p:tgtEl>
                                        <p:attrNameLst>
                                          <p:attrName>style.visibility</p:attrName>
                                        </p:attrNameLst>
                                      </p:cBhvr>
                                      <p:to>
                                        <p:strVal val="visible"/>
                                      </p:to>
                                    </p:set>
                                    <p:animEffect transition="in" filter="checkerboard(across)">
                                      <p:cBhvr>
                                        <p:cTn id="52" dur="500"/>
                                        <p:tgtEl>
                                          <p:spTgt spid="65568"/>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65569"/>
                                        </p:tgtEl>
                                        <p:attrNameLst>
                                          <p:attrName>style.visibility</p:attrName>
                                        </p:attrNameLst>
                                      </p:cBhvr>
                                      <p:to>
                                        <p:strVal val="visible"/>
                                      </p:to>
                                    </p:set>
                                    <p:animEffect transition="in" filter="checkerboard(across)">
                                      <p:cBhvr>
                                        <p:cTn id="55" dur="500"/>
                                        <p:tgtEl>
                                          <p:spTgt spid="65569"/>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65571"/>
                                        </p:tgtEl>
                                        <p:attrNameLst>
                                          <p:attrName>style.visibility</p:attrName>
                                        </p:attrNameLst>
                                      </p:cBhvr>
                                      <p:to>
                                        <p:strVal val="visible"/>
                                      </p:to>
                                    </p:set>
                                    <p:animEffect transition="in" filter="checkerboard(across)">
                                      <p:cBhvr>
                                        <p:cTn id="58" dur="500"/>
                                        <p:tgtEl>
                                          <p:spTgt spid="65571"/>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65573"/>
                                        </p:tgtEl>
                                        <p:attrNameLst>
                                          <p:attrName>style.visibility</p:attrName>
                                        </p:attrNameLst>
                                      </p:cBhvr>
                                      <p:to>
                                        <p:strVal val="visible"/>
                                      </p:to>
                                    </p:set>
                                    <p:animEffect transition="in" filter="checkerboard(across)">
                                      <p:cBhvr>
                                        <p:cTn id="61" dur="500"/>
                                        <p:tgtEl>
                                          <p:spTgt spid="65573"/>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65574"/>
                                        </p:tgtEl>
                                        <p:attrNameLst>
                                          <p:attrName>style.visibility</p:attrName>
                                        </p:attrNameLst>
                                      </p:cBhvr>
                                      <p:to>
                                        <p:strVal val="visible"/>
                                      </p:to>
                                    </p:set>
                                    <p:animEffect transition="in" filter="checkerboard(across)">
                                      <p:cBhvr>
                                        <p:cTn id="64" dur="500"/>
                                        <p:tgtEl>
                                          <p:spTgt spid="65574"/>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65575"/>
                                        </p:tgtEl>
                                        <p:attrNameLst>
                                          <p:attrName>style.visibility</p:attrName>
                                        </p:attrNameLst>
                                      </p:cBhvr>
                                      <p:to>
                                        <p:strVal val="visible"/>
                                      </p:to>
                                    </p:set>
                                    <p:animEffect transition="in" filter="checkerboard(across)">
                                      <p:cBhvr>
                                        <p:cTn id="67" dur="500"/>
                                        <p:tgtEl>
                                          <p:spTgt spid="65575"/>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65576"/>
                                        </p:tgtEl>
                                        <p:attrNameLst>
                                          <p:attrName>style.visibility</p:attrName>
                                        </p:attrNameLst>
                                      </p:cBhvr>
                                      <p:to>
                                        <p:strVal val="visible"/>
                                      </p:to>
                                    </p:set>
                                    <p:animEffect transition="in" filter="checkerboard(across)">
                                      <p:cBhvr>
                                        <p:cTn id="70" dur="500"/>
                                        <p:tgtEl>
                                          <p:spTgt spid="65576"/>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65572"/>
                                        </p:tgtEl>
                                        <p:attrNameLst>
                                          <p:attrName>style.visibility</p:attrName>
                                        </p:attrNameLst>
                                      </p:cBhvr>
                                      <p:to>
                                        <p:strVal val="visible"/>
                                      </p:to>
                                    </p:set>
                                    <p:animEffect transition="in" filter="checkerboard(across)">
                                      <p:cBhvr>
                                        <p:cTn id="73" dur="500"/>
                                        <p:tgtEl>
                                          <p:spTgt spid="65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54" grpId="0" animBg="1"/>
      <p:bldP spid="65555" grpId="0" animBg="1"/>
      <p:bldP spid="65556" grpId="0" animBg="1"/>
      <p:bldP spid="65557" grpId="0" animBg="1"/>
      <p:bldP spid="65558" grpId="0" animBg="1"/>
      <p:bldP spid="65559" grpId="0" animBg="1"/>
      <p:bldP spid="65560" grpId="0" animBg="1"/>
      <p:bldP spid="65561" grpId="0" animBg="1"/>
      <p:bldP spid="65562" grpId="0" animBg="1"/>
      <p:bldP spid="65563" grpId="0" animBg="1"/>
      <p:bldP spid="65564" grpId="0" animBg="1"/>
      <p:bldP spid="65565" grpId="0" animBg="1"/>
      <p:bldP spid="65566" grpId="0" animBg="1"/>
      <p:bldP spid="65567" grpId="0" animBg="1"/>
      <p:bldP spid="65568" grpId="0" animBg="1"/>
      <p:bldP spid="65569" grpId="0" animBg="1"/>
      <p:bldP spid="65571" grpId="0" animBg="1"/>
      <p:bldP spid="65572" grpId="0"/>
      <p:bldP spid="65573" grpId="0" animBg="1"/>
      <p:bldP spid="65574" grpId="0" animBg="1"/>
      <p:bldP spid="65575" grpId="0" animBg="1"/>
      <p:bldP spid="6557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539750" y="1052513"/>
            <a:ext cx="81359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291" name="Text Box 3"/>
          <p:cNvSpPr txBox="1">
            <a:spLocks noChangeArrowheads="1"/>
          </p:cNvSpPr>
          <p:nvPr/>
        </p:nvSpPr>
        <p:spPr bwMode="auto">
          <a:xfrm>
            <a:off x="755650" y="404813"/>
            <a:ext cx="7488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４</a:t>
            </a:r>
            <a:r>
              <a:rPr lang="en-US" altLang="ja-JP"/>
              <a:t>-</a:t>
            </a:r>
            <a:r>
              <a:rPr lang="en-US" altLang="ja-JP" sz="2400"/>
              <a:t>2</a:t>
            </a:r>
            <a:r>
              <a:rPr lang="ja-JP" altLang="en-US" sz="2400"/>
              <a:t>．　</a:t>
            </a:r>
            <a:r>
              <a:rPr lang="ja-JP" altLang="en-US"/>
              <a:t>法定相続分と遺留分</a:t>
            </a:r>
          </a:p>
        </p:txBody>
      </p:sp>
      <p:graphicFrame>
        <p:nvGraphicFramePr>
          <p:cNvPr id="7388" name="Group 220">
            <a:extLst>
              <a:ext uri="{FF2B5EF4-FFF2-40B4-BE49-F238E27FC236}">
                <a16:creationId xmlns:a16="http://schemas.microsoft.com/office/drawing/2014/main" id="{4FCF36DD-8FB6-48CD-B717-F63301FB7639}"/>
              </a:ext>
            </a:extLst>
          </p:cNvPr>
          <p:cNvGraphicFramePr>
            <a:graphicFrameLocks noGrp="1"/>
          </p:cNvGraphicFramePr>
          <p:nvPr/>
        </p:nvGraphicFramePr>
        <p:xfrm>
          <a:off x="611188" y="1341438"/>
          <a:ext cx="7993062" cy="4541837"/>
        </p:xfrm>
        <a:graphic>
          <a:graphicData uri="http://schemas.openxmlformats.org/drawingml/2006/table">
            <a:tbl>
              <a:tblPr/>
              <a:tblGrid>
                <a:gridCol w="431800">
                  <a:extLst>
                    <a:ext uri="{9D8B030D-6E8A-4147-A177-3AD203B41FA5}">
                      <a16:colId xmlns:a16="http://schemas.microsoft.com/office/drawing/2014/main" val="20000"/>
                    </a:ext>
                  </a:extLst>
                </a:gridCol>
                <a:gridCol w="1441450">
                  <a:extLst>
                    <a:ext uri="{9D8B030D-6E8A-4147-A177-3AD203B41FA5}">
                      <a16:colId xmlns:a16="http://schemas.microsoft.com/office/drawing/2014/main" val="20001"/>
                    </a:ext>
                  </a:extLst>
                </a:gridCol>
                <a:gridCol w="1022350">
                  <a:extLst>
                    <a:ext uri="{9D8B030D-6E8A-4147-A177-3AD203B41FA5}">
                      <a16:colId xmlns:a16="http://schemas.microsoft.com/office/drawing/2014/main" val="20002"/>
                    </a:ext>
                  </a:extLst>
                </a:gridCol>
                <a:gridCol w="1022350">
                  <a:extLst>
                    <a:ext uri="{9D8B030D-6E8A-4147-A177-3AD203B41FA5}">
                      <a16:colId xmlns:a16="http://schemas.microsoft.com/office/drawing/2014/main" val="20003"/>
                    </a:ext>
                  </a:extLst>
                </a:gridCol>
                <a:gridCol w="1022350">
                  <a:extLst>
                    <a:ext uri="{9D8B030D-6E8A-4147-A177-3AD203B41FA5}">
                      <a16:colId xmlns:a16="http://schemas.microsoft.com/office/drawing/2014/main" val="20004"/>
                    </a:ext>
                  </a:extLst>
                </a:gridCol>
                <a:gridCol w="1022350">
                  <a:extLst>
                    <a:ext uri="{9D8B030D-6E8A-4147-A177-3AD203B41FA5}">
                      <a16:colId xmlns:a16="http://schemas.microsoft.com/office/drawing/2014/main" val="20005"/>
                    </a:ext>
                  </a:extLst>
                </a:gridCol>
                <a:gridCol w="1022350">
                  <a:extLst>
                    <a:ext uri="{9D8B030D-6E8A-4147-A177-3AD203B41FA5}">
                      <a16:colId xmlns:a16="http://schemas.microsoft.com/office/drawing/2014/main" val="20006"/>
                    </a:ext>
                  </a:extLst>
                </a:gridCol>
                <a:gridCol w="1008062">
                  <a:extLst>
                    <a:ext uri="{9D8B030D-6E8A-4147-A177-3AD203B41FA5}">
                      <a16:colId xmlns:a16="http://schemas.microsoft.com/office/drawing/2014/main" val="20007"/>
                    </a:ext>
                  </a:extLst>
                </a:gridCol>
              </a:tblGrid>
              <a:tr h="304808">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Arial" charset="0"/>
                        <a:ea typeface="ＭＳ Ｐゴシック" charset="-128"/>
                      </a:endParaRP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法定相続分（民法</a:t>
                      </a:r>
                      <a:r>
                        <a:rPr kumimoji="1" lang="en-US" altLang="ja-JP" sz="1400" b="0" i="0" u="none" strike="noStrike" cap="none" normalizeH="0" baseline="0">
                          <a:ln>
                            <a:noFill/>
                          </a:ln>
                          <a:solidFill>
                            <a:schemeClr val="tx1"/>
                          </a:solidFill>
                          <a:effectLst/>
                          <a:latin typeface="Arial" charset="0"/>
                          <a:ea typeface="ＭＳ Ｐゴシック" charset="-128"/>
                        </a:rPr>
                        <a:t>900</a:t>
                      </a:r>
                      <a:r>
                        <a:rPr kumimoji="1" lang="ja-JP" altLang="en-US" sz="1400" b="0" i="0" u="none" strike="noStrike" cap="none" normalizeH="0" baseline="0">
                          <a:ln>
                            <a:noFill/>
                          </a:ln>
                          <a:solidFill>
                            <a:schemeClr val="tx1"/>
                          </a:solidFill>
                          <a:effectLst/>
                          <a:latin typeface="Arial" charset="0"/>
                          <a:ea typeface="ＭＳ Ｐゴシック" charset="-128"/>
                        </a:rPr>
                        <a:t>条）</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遺留分</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（民法</a:t>
                      </a:r>
                      <a:r>
                        <a:rPr kumimoji="1" lang="en-US" altLang="ja-JP" sz="1400" b="0" i="0" u="none" strike="noStrike" cap="none" normalizeH="0" baseline="0">
                          <a:ln>
                            <a:noFill/>
                          </a:ln>
                          <a:solidFill>
                            <a:schemeClr val="tx1"/>
                          </a:solidFill>
                          <a:effectLst/>
                          <a:latin typeface="Arial" charset="0"/>
                          <a:ea typeface="ＭＳ Ｐゴシック" charset="-128"/>
                        </a:rPr>
                        <a:t>1028</a:t>
                      </a:r>
                      <a:r>
                        <a:rPr kumimoji="1" lang="ja-JP" altLang="en-US" sz="1400" b="0" i="0" u="none" strike="noStrike" cap="none" normalizeH="0" baseline="0">
                          <a:ln>
                            <a:noFill/>
                          </a:ln>
                          <a:solidFill>
                            <a:schemeClr val="tx1"/>
                          </a:solidFill>
                          <a:effectLst/>
                          <a:latin typeface="Arial" charset="0"/>
                          <a:ea typeface="ＭＳ Ｐゴシック" charset="-128"/>
                        </a:rPr>
                        <a:t>条）</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0847">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法定相続人</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配偶者</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第①順位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子*</a:t>
                      </a:r>
                      <a:r>
                        <a:rPr kumimoji="1" lang="en-US" altLang="ja-JP" sz="1400" b="0" i="0" u="none" strike="noStrike" cap="none" normalizeH="0" baseline="0">
                          <a:ln>
                            <a:noFill/>
                          </a:ln>
                          <a:solidFill>
                            <a:schemeClr val="tx1"/>
                          </a:solidFill>
                          <a:effectLst/>
                          <a:latin typeface="Arial" charset="0"/>
                          <a:ea typeface="ＭＳ Ｐゴシック" charset="-128"/>
                        </a:rPr>
                        <a:t>1</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第②順位父母</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第③順位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兄弟姉妹*</a:t>
                      </a:r>
                      <a:r>
                        <a:rPr kumimoji="1" lang="en-US" altLang="ja-JP" sz="1200" b="0" i="0" u="none" strike="noStrike" cap="none" normalizeH="0" baseline="0">
                          <a:ln>
                            <a:noFill/>
                          </a:ln>
                          <a:solidFill>
                            <a:schemeClr val="tx1"/>
                          </a:solidFill>
                          <a:effectLst/>
                          <a:latin typeface="Arial" charset="0"/>
                          <a:ea typeface="ＭＳ Ｐゴシック" charset="-128"/>
                        </a:rPr>
                        <a:t>2</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代襲相続</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1"/>
                  </a:ext>
                </a:extLst>
              </a:tr>
              <a:tr h="481026">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配偶者のみ</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charset="-128"/>
                        </a:rPr>
                        <a:t>１／１</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なし</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その１／２</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1026">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子のみ</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charset="-128"/>
                        </a:rPr>
                        <a:t>１／１</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あり</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その１／２</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1026">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父母のみ</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charset="-128"/>
                        </a:rPr>
                        <a:t>１／１</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なし</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その１／３</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74">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兄弟姉妹のみ</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charset="-128"/>
                        </a:rPr>
                        <a:t>１／１</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あり</a:t>
                      </a:r>
                    </a:p>
                    <a:p>
                      <a:pPr marL="0" marR="0" lvl="0" indent="0" algn="ctr" defTabSz="914400" rtl="0" eaLnBrk="1" fontAlgn="base" latinLnBrk="0" hangingPunct="1">
                        <a:lnSpc>
                          <a:spcPct val="8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（子まで）</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なし</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1026">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子</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１／２</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１／２</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子にあり</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その１／２</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1026">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父母</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２／３</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１／３</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なし</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その１／２</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75287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兄弟姉妹</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３／４</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１／４</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兄弟姉妹にあり</a:t>
                      </a:r>
                    </a:p>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charset="-128"/>
                        </a:rPr>
                        <a:t>（子まで）</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配偶者は</a:t>
                      </a:r>
                      <a:r>
                        <a:rPr kumimoji="1" lang="en-US" altLang="ja-JP" sz="1200" b="0" i="0" u="none" strike="noStrike" cap="none" normalizeH="0" baseline="0">
                          <a:ln>
                            <a:noFill/>
                          </a:ln>
                          <a:solidFill>
                            <a:schemeClr val="tx1"/>
                          </a:solidFill>
                          <a:effectLst/>
                          <a:latin typeface="Arial" charset="0"/>
                          <a:ea typeface="ＭＳ Ｐゴシック" charset="-128"/>
                        </a:rPr>
                        <a:t>1/2</a:t>
                      </a:r>
                    </a:p>
                    <a:p>
                      <a:pPr marL="0" marR="0" lvl="0" indent="0" algn="ctr" defTabSz="914400" rtl="0" eaLnBrk="1" fontAlgn="base" latinLnBrk="0" hangingPunct="1">
                        <a:lnSpc>
                          <a:spcPct val="8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charset="-128"/>
                        </a:rPr>
                        <a:t>兄弟姉妹はなし</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2371" name="Text Box 145"/>
          <p:cNvSpPr txBox="1">
            <a:spLocks noChangeArrowheads="1"/>
          </p:cNvSpPr>
          <p:nvPr/>
        </p:nvSpPr>
        <p:spPr bwMode="auto">
          <a:xfrm>
            <a:off x="657225" y="4406900"/>
            <a:ext cx="39687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400"/>
              <a:t>配偶者と</a:t>
            </a:r>
          </a:p>
        </p:txBody>
      </p:sp>
      <p:sp>
        <p:nvSpPr>
          <p:cNvPr id="12372" name="Text Box 210"/>
          <p:cNvSpPr txBox="1">
            <a:spLocks noChangeArrowheads="1"/>
          </p:cNvSpPr>
          <p:nvPr/>
        </p:nvSpPr>
        <p:spPr bwMode="auto">
          <a:xfrm>
            <a:off x="611188" y="5949950"/>
            <a:ext cx="5473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＊１：半血兄弟姉妹は、全血兄弟姉妹の１／２</a:t>
            </a:r>
          </a:p>
        </p:txBody>
      </p:sp>
      <p:sp>
        <p:nvSpPr>
          <p:cNvPr id="12373"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442A7DE-9C7B-495D-813E-6E612918204E}" type="slidenum">
              <a:rPr lang="en-US" altLang="ja-JP" sz="1400" smtClean="0"/>
              <a:pPr>
                <a:spcBef>
                  <a:spcPct val="0"/>
                </a:spcBef>
                <a:buFontTx/>
                <a:buNone/>
              </a:pPr>
              <a:t>7</a:t>
            </a:fld>
            <a:endParaRPr lang="en-US" altLang="ja-JP"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539750" y="908050"/>
            <a:ext cx="79200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3315" name="Text Box 3"/>
          <p:cNvSpPr txBox="1">
            <a:spLocks noChangeArrowheads="1"/>
          </p:cNvSpPr>
          <p:nvPr/>
        </p:nvSpPr>
        <p:spPr bwMode="auto">
          <a:xfrm>
            <a:off x="684213" y="260350"/>
            <a:ext cx="74882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５．遺言がない場合　→　遺産分割協議</a:t>
            </a:r>
          </a:p>
        </p:txBody>
      </p:sp>
      <p:sp>
        <p:nvSpPr>
          <p:cNvPr id="13316" name="Text Box 4"/>
          <p:cNvSpPr txBox="1">
            <a:spLocks noChangeArrowheads="1"/>
          </p:cNvSpPr>
          <p:nvPr/>
        </p:nvSpPr>
        <p:spPr bwMode="auto">
          <a:xfrm>
            <a:off x="539750" y="981075"/>
            <a:ext cx="7704138"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10000"/>
              </a:lnSpc>
              <a:spcBef>
                <a:spcPct val="50000"/>
              </a:spcBef>
              <a:buFontTx/>
              <a:buNone/>
            </a:pPr>
            <a:r>
              <a:rPr lang="ja-JP" altLang="en-US" sz="1600"/>
              <a:t>　遺言がない場合の他、遺言による分割方法の指定がない場合や遺言に記載されていない財産がある場合も相続人全員の話合いによって、それぞれの相続分を決めます。</a:t>
            </a:r>
          </a:p>
          <a:p>
            <a:pPr eaLnBrk="1" hangingPunct="1">
              <a:lnSpc>
                <a:spcPct val="110000"/>
              </a:lnSpc>
              <a:spcBef>
                <a:spcPct val="50000"/>
              </a:spcBef>
              <a:buFontTx/>
              <a:buNone/>
            </a:pPr>
            <a:r>
              <a:rPr lang="ja-JP" altLang="en-US" sz="1600"/>
              <a:t>　</a:t>
            </a:r>
            <a:r>
              <a:rPr lang="en-US" altLang="ja-JP" sz="1600"/>
              <a:t>1</a:t>
            </a:r>
            <a:r>
              <a:rPr lang="ja-JP" altLang="en-US" sz="1600"/>
              <a:t>）相続人の確定、相続財産の確定</a:t>
            </a:r>
          </a:p>
          <a:p>
            <a:pPr eaLnBrk="1" hangingPunct="1">
              <a:lnSpc>
                <a:spcPct val="60000"/>
              </a:lnSpc>
              <a:spcBef>
                <a:spcPct val="50000"/>
              </a:spcBef>
              <a:buFontTx/>
              <a:buNone/>
            </a:pPr>
            <a:r>
              <a:rPr lang="ja-JP" altLang="en-US" sz="1600"/>
              <a:t>　</a:t>
            </a:r>
            <a:r>
              <a:rPr lang="en-US" altLang="ja-JP" sz="1600"/>
              <a:t>2</a:t>
            </a:r>
            <a:r>
              <a:rPr lang="ja-JP" altLang="en-US" sz="1600"/>
              <a:t>）相続人全員が参加　・・・　嫁と婿は口を出さない！</a:t>
            </a:r>
          </a:p>
        </p:txBody>
      </p:sp>
      <p:sp>
        <p:nvSpPr>
          <p:cNvPr id="13317" name="AutoShape 5"/>
          <p:cNvSpPr>
            <a:spLocks noChangeArrowheads="1"/>
          </p:cNvSpPr>
          <p:nvPr/>
        </p:nvSpPr>
        <p:spPr bwMode="auto">
          <a:xfrm>
            <a:off x="1030288" y="2306638"/>
            <a:ext cx="4918075" cy="690562"/>
          </a:xfrm>
          <a:prstGeom prst="roundRect">
            <a:avLst>
              <a:gd name="adj" fmla="val 2622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3318" name="Text Box 6"/>
          <p:cNvSpPr txBox="1">
            <a:spLocks noChangeArrowheads="1"/>
          </p:cNvSpPr>
          <p:nvPr/>
        </p:nvSpPr>
        <p:spPr bwMode="auto">
          <a:xfrm>
            <a:off x="1187450" y="2349500"/>
            <a:ext cx="4752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t>譲り合いの精神で、全員の合意</a:t>
            </a:r>
          </a:p>
          <a:p>
            <a:pPr eaLnBrk="1" hangingPunct="1">
              <a:lnSpc>
                <a:spcPct val="50000"/>
              </a:lnSpc>
              <a:spcBef>
                <a:spcPct val="50000"/>
              </a:spcBef>
              <a:buFontTx/>
              <a:buNone/>
            </a:pPr>
            <a:r>
              <a:rPr lang="en-US" altLang="ja-JP" sz="1600"/>
              <a:t>【</a:t>
            </a:r>
            <a:r>
              <a:rPr lang="ja-JP" altLang="en-US" sz="1600"/>
              <a:t>相続人全員の合意があれば、どんな配分でも可</a:t>
            </a:r>
            <a:r>
              <a:rPr lang="en-US" altLang="ja-JP" sz="1600"/>
              <a:t>】</a:t>
            </a:r>
            <a:endParaRPr lang="ja-JP" altLang="en-US" sz="1600"/>
          </a:p>
        </p:txBody>
      </p:sp>
      <p:sp>
        <p:nvSpPr>
          <p:cNvPr id="13319" name="AutoShape 7"/>
          <p:cNvSpPr>
            <a:spLocks noChangeArrowheads="1"/>
          </p:cNvSpPr>
          <p:nvPr/>
        </p:nvSpPr>
        <p:spPr bwMode="auto">
          <a:xfrm>
            <a:off x="3105150" y="3055938"/>
            <a:ext cx="503238" cy="257175"/>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3320" name="Text Box 8"/>
          <p:cNvSpPr txBox="1">
            <a:spLocks noChangeArrowheads="1"/>
          </p:cNvSpPr>
          <p:nvPr/>
        </p:nvSpPr>
        <p:spPr bwMode="auto">
          <a:xfrm>
            <a:off x="2268538" y="3357563"/>
            <a:ext cx="2232025"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t>遺産分割協議書の作成</a:t>
            </a:r>
          </a:p>
        </p:txBody>
      </p:sp>
      <p:sp>
        <p:nvSpPr>
          <p:cNvPr id="13321" name="AutoShape 9"/>
          <p:cNvSpPr>
            <a:spLocks noChangeArrowheads="1"/>
          </p:cNvSpPr>
          <p:nvPr/>
        </p:nvSpPr>
        <p:spPr bwMode="auto">
          <a:xfrm>
            <a:off x="3105150" y="3775075"/>
            <a:ext cx="504825" cy="330200"/>
          </a:xfrm>
          <a:prstGeom prst="upDownArrow">
            <a:avLst>
              <a:gd name="adj1" fmla="val 50000"/>
              <a:gd name="adj2" fmla="val 2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600"/>
          </a:p>
        </p:txBody>
      </p:sp>
      <p:sp>
        <p:nvSpPr>
          <p:cNvPr id="13322" name="Text Box 10"/>
          <p:cNvSpPr txBox="1">
            <a:spLocks noChangeArrowheads="1"/>
          </p:cNvSpPr>
          <p:nvPr/>
        </p:nvSpPr>
        <p:spPr bwMode="auto">
          <a:xfrm>
            <a:off x="1533525" y="4191000"/>
            <a:ext cx="3600450"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t>合意に至らない時は、調停・審判への道</a:t>
            </a:r>
          </a:p>
        </p:txBody>
      </p:sp>
      <p:sp>
        <p:nvSpPr>
          <p:cNvPr id="13323" name="Text Box 11"/>
          <p:cNvSpPr txBox="1">
            <a:spLocks noChangeArrowheads="1"/>
          </p:cNvSpPr>
          <p:nvPr/>
        </p:nvSpPr>
        <p:spPr bwMode="auto">
          <a:xfrm>
            <a:off x="322263" y="4652963"/>
            <a:ext cx="8821737" cy="169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t>　　　　争族の始まり（分捕り合戦）</a:t>
            </a:r>
          </a:p>
          <a:p>
            <a:pPr eaLnBrk="1" hangingPunct="1">
              <a:lnSpc>
                <a:spcPct val="60000"/>
              </a:lnSpc>
              <a:spcBef>
                <a:spcPct val="50000"/>
              </a:spcBef>
              <a:buFontTx/>
              <a:buNone/>
            </a:pPr>
            <a:r>
              <a:rPr lang="ja-JP" altLang="en-US" sz="1400"/>
              <a:t>　　　　　○残されたのは、家、屋敷だけで、貯金も分けるほどないし・・・。　　　　　　 　　（財産の独り占め）</a:t>
            </a:r>
          </a:p>
          <a:p>
            <a:pPr eaLnBrk="1" hangingPunct="1">
              <a:lnSpc>
                <a:spcPct val="60000"/>
              </a:lnSpc>
              <a:spcBef>
                <a:spcPct val="50000"/>
              </a:spcBef>
              <a:buFontTx/>
              <a:buNone/>
            </a:pPr>
            <a:r>
              <a:rPr lang="ja-JP" altLang="en-US" sz="1400"/>
              <a:t>　　　　　○法定相続分で分ければいいじゃないかな。　　　　　　　　　　　　　　　　　　 　　（法律を盾に主張）</a:t>
            </a:r>
          </a:p>
          <a:p>
            <a:pPr eaLnBrk="1" hangingPunct="1">
              <a:lnSpc>
                <a:spcPct val="70000"/>
              </a:lnSpc>
              <a:spcBef>
                <a:spcPct val="50000"/>
              </a:spcBef>
              <a:buFontTx/>
              <a:buNone/>
            </a:pPr>
            <a:r>
              <a:rPr lang="ja-JP" altLang="en-US" sz="1400"/>
              <a:t>　　　　　○兄さんは、家を建てるとき、随分と援助されたじゃないですか。　　　　　　 　　（特別受益を主張）</a:t>
            </a:r>
          </a:p>
          <a:p>
            <a:pPr eaLnBrk="1" hangingPunct="1">
              <a:lnSpc>
                <a:spcPct val="60000"/>
              </a:lnSpc>
              <a:spcBef>
                <a:spcPct val="50000"/>
              </a:spcBef>
              <a:buFontTx/>
              <a:buNone/>
            </a:pPr>
            <a:r>
              <a:rPr lang="ja-JP" altLang="en-US" sz="1400"/>
              <a:t>　　　　　○長い間、介護に通いました。相続分がみんなと同じでは納得が行きません。（寄与分の主張）</a:t>
            </a:r>
          </a:p>
          <a:p>
            <a:pPr eaLnBrk="1" hangingPunct="1">
              <a:lnSpc>
                <a:spcPct val="60000"/>
              </a:lnSpc>
              <a:spcBef>
                <a:spcPct val="50000"/>
              </a:spcBef>
              <a:buFontTx/>
              <a:buNone/>
            </a:pPr>
            <a:endParaRPr lang="ja-JP" altLang="en-US" sz="1200"/>
          </a:p>
          <a:p>
            <a:pPr eaLnBrk="1" hangingPunct="1">
              <a:lnSpc>
                <a:spcPct val="20000"/>
              </a:lnSpc>
              <a:spcBef>
                <a:spcPct val="50000"/>
              </a:spcBef>
              <a:buFontTx/>
              <a:buNone/>
            </a:pPr>
            <a:r>
              <a:rPr lang="ja-JP" altLang="en-US" sz="1400">
                <a:solidFill>
                  <a:schemeClr val="accent2"/>
                </a:solidFill>
              </a:rPr>
              <a:t>　　　　遺産分割の調停・審判成立件数：平成</a:t>
            </a:r>
            <a:r>
              <a:rPr lang="en-US" altLang="ja-JP" sz="1400">
                <a:solidFill>
                  <a:schemeClr val="accent2"/>
                </a:solidFill>
              </a:rPr>
              <a:t>27</a:t>
            </a:r>
            <a:r>
              <a:rPr lang="ja-JP" altLang="en-US" sz="1400">
                <a:solidFill>
                  <a:schemeClr val="accent2"/>
                </a:solidFill>
              </a:rPr>
              <a:t>年　</a:t>
            </a:r>
            <a:r>
              <a:rPr lang="en-US" altLang="ja-JP" sz="1400">
                <a:solidFill>
                  <a:schemeClr val="accent2"/>
                </a:solidFill>
              </a:rPr>
              <a:t>8,141</a:t>
            </a:r>
            <a:r>
              <a:rPr lang="ja-JP" altLang="en-US" sz="1400">
                <a:solidFill>
                  <a:schemeClr val="accent2"/>
                </a:solidFill>
              </a:rPr>
              <a:t>件　（内</a:t>
            </a:r>
            <a:r>
              <a:rPr lang="en-US" altLang="ja-JP" sz="1400">
                <a:solidFill>
                  <a:schemeClr val="accent2"/>
                </a:solidFill>
              </a:rPr>
              <a:t>32</a:t>
            </a:r>
            <a:r>
              <a:rPr lang="ja-JP" altLang="en-US" sz="1400">
                <a:solidFill>
                  <a:schemeClr val="accent2"/>
                </a:solidFill>
              </a:rPr>
              <a:t>％は、遺産総額</a:t>
            </a:r>
            <a:r>
              <a:rPr lang="en-US" altLang="ja-JP" sz="1400">
                <a:solidFill>
                  <a:schemeClr val="accent2"/>
                </a:solidFill>
              </a:rPr>
              <a:t>1,000</a:t>
            </a:r>
            <a:r>
              <a:rPr lang="ja-JP" altLang="en-US" sz="1400">
                <a:solidFill>
                  <a:schemeClr val="accent2"/>
                </a:solidFill>
              </a:rPr>
              <a:t>万円以下）</a:t>
            </a:r>
          </a:p>
        </p:txBody>
      </p:sp>
      <p:pic>
        <p:nvPicPr>
          <p:cNvPr id="13324" name="Picture 38" descr="j034344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2349500"/>
            <a:ext cx="1787525"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5"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0C24105-F003-4DE2-B180-F8E14E77F993}" type="slidenum">
              <a:rPr lang="en-US" altLang="ja-JP" sz="1400" smtClean="0"/>
              <a:pPr>
                <a:spcBef>
                  <a:spcPct val="0"/>
                </a:spcBef>
                <a:buFontTx/>
                <a:buNone/>
              </a:pPr>
              <a:t>8</a:t>
            </a:fld>
            <a:endParaRPr lang="en-US" altLang="ja-JP" sz="140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FF"/>
        </a:solidFill>
        <a:ln w="9525" cap="flat" cmpd="sng" algn="ctr">
          <a:solidFill>
            <a:schemeClr val="tx1"/>
          </a:solidFill>
          <a:prstDash val="solid"/>
          <a:round/>
          <a:headEnd type="none" w="med" len="med"/>
          <a:tailEnd type="none" w="med" len="med"/>
        </a:ln>
        <a:effectLst/>
      </a:spPr>
      <a:bodyPr vert="horz" wrap="none" lIns="89520" tIns="44760" rIns="89520" bIns="4476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dirty="0" smtClean="0"/>
        </a:defPPr>
      </a:lstStyle>
    </a:spDef>
    <a:lnDef>
      <a:spPr bwMode="auto">
        <a:xfrm>
          <a:off x="0" y="0"/>
          <a:ext cx="1" cy="1"/>
        </a:xfrm>
        <a:custGeom>
          <a:avLst/>
          <a:gdLst/>
          <a:ahLst/>
          <a:cxnLst/>
          <a:rect l="0" t="0" r="0" b="0"/>
          <a:pathLst/>
        </a:custGeom>
        <a:solidFill>
          <a:srgbClr val="FF00FF"/>
        </a:solidFill>
        <a:ln w="9525" cap="flat" cmpd="sng" algn="ctr">
          <a:solidFill>
            <a:schemeClr val="tx1"/>
          </a:solidFill>
          <a:prstDash val="solid"/>
          <a:round/>
          <a:headEnd type="none" w="med" len="med"/>
          <a:tailEnd type="none" w="med" len="med"/>
        </a:ln>
        <a:effectLst/>
      </a:spPr>
      <a:bodyPr vert="horz" wrap="none" lIns="89520" tIns="44760" rIns="89520" bIns="4476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6460</TotalTime>
  <Words>1479</Words>
  <Application>Microsoft Office PowerPoint</Application>
  <PresentationFormat>画面に合わせる (4:3)</PresentationFormat>
  <Paragraphs>715</Paragraphs>
  <Slides>32</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32</vt:i4>
      </vt:variant>
    </vt:vector>
  </HeadingPairs>
  <TitlesOfParts>
    <vt:vector size="35" baseType="lpstr">
      <vt:lpstr>ＭＳ Ｐゴシック</vt:lpstr>
      <vt:lpstr>Arial</vt:lpstr>
      <vt:lpstr>標準デザイン</vt:lpstr>
      <vt:lpstr>遺言書の作成・生前贈与 －相続を争族にしないために－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9．遺言書に記載できること</vt:lpstr>
      <vt:lpstr>10.遺言書作成上の注意点</vt:lpstr>
      <vt:lpstr>PowerPoint プレゼンテーション</vt:lpstr>
      <vt:lpstr>PowerPoint プレゼンテーション</vt:lpstr>
      <vt:lpstr>PowerPoint プレゼンテーション</vt:lpstr>
      <vt:lpstr>封筒(表・裏)の書き方</vt:lpstr>
      <vt:lpstr>PowerPoint プレゼンテーション</vt:lpstr>
      <vt:lpstr>PowerPoint プレゼンテーション</vt:lpstr>
      <vt:lpstr>PowerPoint プレゼンテーション</vt:lpstr>
      <vt:lpstr>１6‐2．どの遺言書を選びますか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kashiwa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nakajima</dc:creator>
  <cp:lastModifiedBy>ITOU</cp:lastModifiedBy>
  <cp:revision>281</cp:revision>
  <cp:lastPrinted>2018-11-22T23:09:44Z</cp:lastPrinted>
  <dcterms:created xsi:type="dcterms:W3CDTF">2007-02-04T09:09:38Z</dcterms:created>
  <dcterms:modified xsi:type="dcterms:W3CDTF">2018-12-30T01:39:50Z</dcterms:modified>
</cp:coreProperties>
</file>